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02" r:id="rId12"/>
    <p:sldId id="299"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0" d="100"/>
          <a:sy n="50" d="100"/>
        </p:scale>
        <p:origin x="1456"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&lt;AMRITHA H&gt;</a:t>
            </a:r>
          </a:p>
          <a:p>
            <a:r>
              <a:rPr lang="en-US" dirty="0">
                <a:solidFill>
                  <a:schemeClr val="bg2"/>
                </a:solidFill>
                <a:latin typeface="Abadi" panose="020B0604020104020204" pitchFamily="34" charset="0"/>
                <a:ea typeface="SF Pro" pitchFamily="2" charset="0"/>
                <a:cs typeface="SF Pro" pitchFamily="2" charset="0"/>
              </a:rPr>
              <a:t>&lt;28-08-2024&gt;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b="1" dirty="0">
                <a:solidFill>
                  <a:schemeClr val="accent6">
                    <a:lumMod val="50000"/>
                  </a:schemeClr>
                </a:solidFill>
              </a:rPr>
              <a:t>Perform exploratory Data Analysis and determine Training</a:t>
            </a:r>
          </a:p>
          <a:p>
            <a:r>
              <a:rPr lang="en-US" b="1" dirty="0">
                <a:solidFill>
                  <a:schemeClr val="accent6">
                    <a:lumMod val="50000"/>
                  </a:schemeClr>
                </a:solidFill>
              </a:rPr>
              <a:t> Labels Calculate the number of launches on each site</a:t>
            </a:r>
          </a:p>
          <a:p>
            <a:r>
              <a:rPr lang="en-US" b="1" dirty="0">
                <a:solidFill>
                  <a:schemeClr val="accent6">
                    <a:lumMod val="50000"/>
                  </a:schemeClr>
                </a:solidFill>
              </a:rPr>
              <a:t> Calculate the number and occurrence of each orbit</a:t>
            </a:r>
          </a:p>
          <a:p>
            <a:r>
              <a:rPr lang="en-US" b="1" dirty="0">
                <a:solidFill>
                  <a:schemeClr val="accent6">
                    <a:lumMod val="50000"/>
                  </a:schemeClr>
                </a:solidFill>
              </a:rPr>
              <a:t> Calculate the number and occurrence of mission outcome per orbit type </a:t>
            </a:r>
          </a:p>
          <a:p>
            <a:r>
              <a:rPr lang="en-US" b="1" dirty="0">
                <a:solidFill>
                  <a:schemeClr val="accent6">
                    <a:lumMod val="50000"/>
                  </a:schemeClr>
                </a:solidFill>
              </a:rPr>
              <a:t>Create a landing outcome label from Outcome column</a:t>
            </a:r>
          </a:p>
          <a:p>
            <a:r>
              <a:rPr lang="en-US" b="1" dirty="0">
                <a:solidFill>
                  <a:schemeClr val="accent6">
                    <a:lumMod val="50000"/>
                  </a:schemeClr>
                </a:solidFill>
              </a:rPr>
              <a:t> Exporting the data to CSV</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8301"/>
            <a:ext cx="9885290" cy="4889500"/>
          </a:xfrm>
          <a:prstGeom prst="rect">
            <a:avLst/>
          </a:prstGeom>
        </p:spPr>
        <p:txBody>
          <a:bodyPr lIns="91440" tIns="45720" rIns="91440" bIns="45720" anchor="t"/>
          <a:lstStyle/>
          <a:p>
            <a:r>
              <a:rPr lang="en-US" b="1" dirty="0">
                <a:solidFill>
                  <a:schemeClr val="accent6">
                    <a:lumMod val="50000"/>
                  </a:schemeClr>
                </a:solidFill>
              </a:rPr>
              <a:t>Charts were plotted: Flight Number vs. Payload Mass</a:t>
            </a:r>
          </a:p>
          <a:p>
            <a:r>
              <a:rPr lang="en-US" b="1" dirty="0">
                <a:solidFill>
                  <a:schemeClr val="accent6">
                    <a:lumMod val="50000"/>
                  </a:schemeClr>
                </a:solidFill>
              </a:rPr>
              <a:t>Flight Number vs. Launch Site </a:t>
            </a:r>
          </a:p>
          <a:p>
            <a:r>
              <a:rPr lang="en-US" b="1" dirty="0">
                <a:solidFill>
                  <a:schemeClr val="accent6">
                    <a:lumMod val="50000"/>
                  </a:schemeClr>
                </a:solidFill>
              </a:rPr>
              <a:t>Payload Mass vs. Launch Site</a:t>
            </a:r>
          </a:p>
          <a:p>
            <a:r>
              <a:rPr lang="en-US" b="1" dirty="0">
                <a:solidFill>
                  <a:schemeClr val="accent6">
                    <a:lumMod val="50000"/>
                  </a:schemeClr>
                </a:solidFill>
              </a:rPr>
              <a:t>Orbit Type vs. Success Rate </a:t>
            </a:r>
          </a:p>
          <a:p>
            <a:r>
              <a:rPr lang="en-US" b="1" dirty="0">
                <a:solidFill>
                  <a:schemeClr val="accent6">
                    <a:lumMod val="50000"/>
                  </a:schemeClr>
                </a:solidFill>
              </a:rPr>
              <a:t>Flight Number vs. Orbit Type</a:t>
            </a:r>
          </a:p>
          <a:p>
            <a:r>
              <a:rPr lang="en-US" b="1" dirty="0">
                <a:solidFill>
                  <a:schemeClr val="accent6">
                    <a:lumMod val="50000"/>
                  </a:schemeClr>
                </a:solidFill>
              </a:rPr>
              <a:t>Payload Mass vs Orbit Type</a:t>
            </a:r>
          </a:p>
          <a:p>
            <a:r>
              <a:rPr lang="en-US" b="1" dirty="0">
                <a:solidFill>
                  <a:schemeClr val="accent6">
                    <a:lumMod val="50000"/>
                  </a:schemeClr>
                </a:solidFill>
              </a:rPr>
              <a:t>Success Rate Yearly Trend Scatter plots show the relationship between variables. </a:t>
            </a:r>
          </a:p>
          <a:p>
            <a:r>
              <a:rPr lang="en-US" b="1" dirty="0">
                <a:solidFill>
                  <a:schemeClr val="accent6">
                    <a:lumMod val="50000"/>
                  </a:schemeClr>
                </a:solidFill>
              </a:rPr>
              <a:t>Line charts show trends in data over time (time series)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8800" y="1441231"/>
            <a:ext cx="5143500" cy="5505670"/>
          </a:xfrm>
          <a:prstGeom prst="rect">
            <a:avLst/>
          </a:prstGeom>
        </p:spPr>
        <p:txBody>
          <a:bodyPr lIns="91440" tIns="45720" rIns="91440" bIns="45720" anchor="t"/>
          <a:lstStyle/>
          <a:p>
            <a:r>
              <a:rPr lang="en-US" sz="1800" b="1" dirty="0">
                <a:solidFill>
                  <a:schemeClr val="accent6">
                    <a:lumMod val="50000"/>
                  </a:schemeClr>
                </a:solidFill>
              </a:rPr>
              <a:t>SQL queries to gather and understand data from dataset: </a:t>
            </a:r>
          </a:p>
          <a:p>
            <a:r>
              <a:rPr lang="en-US" sz="1800" b="1" dirty="0">
                <a:solidFill>
                  <a:schemeClr val="accent6">
                    <a:lumMod val="50000"/>
                  </a:schemeClr>
                </a:solidFill>
              </a:rPr>
              <a:t> Displaying the names of the unique launch sites in the space mission. </a:t>
            </a:r>
          </a:p>
          <a:p>
            <a:r>
              <a:rPr lang="en-US" sz="1800" b="1" dirty="0">
                <a:solidFill>
                  <a:schemeClr val="accent6">
                    <a:lumMod val="50000"/>
                  </a:schemeClr>
                </a:solidFill>
              </a:rPr>
              <a:t> Display 5 records where launch sites begin with the string 'CCA’ </a:t>
            </a:r>
          </a:p>
          <a:p>
            <a:r>
              <a:rPr lang="en-US" sz="1800" b="1" dirty="0">
                <a:solidFill>
                  <a:schemeClr val="accent6">
                    <a:lumMod val="50000"/>
                  </a:schemeClr>
                </a:solidFill>
              </a:rPr>
              <a:t>Display the total payload mass carried by boosters launched by NASA (CRS). </a:t>
            </a:r>
          </a:p>
          <a:p>
            <a:r>
              <a:rPr lang="en-US" sz="1800" b="1" dirty="0">
                <a:solidFill>
                  <a:schemeClr val="accent6">
                    <a:lumMod val="50000"/>
                  </a:schemeClr>
                </a:solidFill>
              </a:rPr>
              <a:t>Display average payload mass carried by booster version F9 v1.1. </a:t>
            </a:r>
          </a:p>
          <a:p>
            <a:r>
              <a:rPr lang="en-US" sz="1800" b="1" dirty="0">
                <a:solidFill>
                  <a:schemeClr val="accent6">
                    <a:lumMod val="50000"/>
                  </a:schemeClr>
                </a:solidFill>
              </a:rPr>
              <a:t>Display average payload mass carried by booster version F9 v1.1. </a:t>
            </a:r>
          </a:p>
          <a:p>
            <a:r>
              <a:rPr lang="en-US" sz="1800" b="1" dirty="0">
                <a:solidFill>
                  <a:schemeClr val="accent6">
                    <a:lumMod val="50000"/>
                  </a:schemeClr>
                </a:solidFill>
              </a:rPr>
              <a:t>Display average payload mass carried by booster version F9 v1.1. </a:t>
            </a:r>
          </a:p>
          <a:p>
            <a:r>
              <a:rPr lang="en-US" sz="1800" dirty="0">
                <a:solidFill>
                  <a:schemeClr val="accent6">
                    <a:lumMod val="50000"/>
                  </a:schemeClr>
                </a:solidFill>
              </a:rPr>
              <a:t>. </a:t>
            </a:r>
            <a:r>
              <a:rPr lang="en-US" sz="1800" b="1" dirty="0">
                <a:solidFill>
                  <a:schemeClr val="accent6">
                    <a:lumMod val="50000"/>
                  </a:schemeClr>
                </a:solidFill>
              </a:rPr>
              <a:t>List the date when the first successful    landing outcome in ground pad was achieved. </a:t>
            </a:r>
          </a:p>
          <a:p>
            <a:endParaRPr lang="en-US" sz="1800" dirty="0">
              <a:solidFill>
                <a:schemeClr val="accent6">
                  <a:lumMod val="50000"/>
                </a:schemeClr>
              </a:solidFill>
            </a:endParaRPr>
          </a:p>
          <a:p>
            <a:endParaRPr lang="en-US" sz="1800" dirty="0"/>
          </a:p>
          <a:p>
            <a:pPr marL="0" indent="0">
              <a:buNone/>
            </a:pPr>
            <a:r>
              <a:rPr lang="en-US" sz="1800" dirty="0"/>
              <a:t>. </a:t>
            </a:r>
          </a:p>
          <a:p>
            <a:pPr marL="0" indent="0">
              <a:buNone/>
            </a:pPr>
            <a:endParaRPr lang="en-US" sz="1800" dirty="0"/>
          </a:p>
          <a:p>
            <a:pPr marL="0" indent="0">
              <a:buNone/>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942372"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EDA with SQL</a:t>
            </a:r>
            <a:endParaRPr lang="en-US" b="1" dirty="0">
              <a:solidFill>
                <a:schemeClr val="accent6">
                  <a:lumMod val="50000"/>
                </a:schemeClr>
              </a:solidFill>
            </a:endParaRPr>
          </a:p>
        </p:txBody>
      </p:sp>
      <p:sp>
        <p:nvSpPr>
          <p:cNvPr id="6" name="TextBox 5">
            <a:extLst>
              <a:ext uri="{FF2B5EF4-FFF2-40B4-BE49-F238E27FC236}">
                <a16:creationId xmlns:a16="http://schemas.microsoft.com/office/drawing/2014/main" id="{28D71092-7833-F9E7-DC8A-EF03F6F2AEBF}"/>
              </a:ext>
            </a:extLst>
          </p:cNvPr>
          <p:cNvSpPr txBox="1"/>
          <p:nvPr/>
        </p:nvSpPr>
        <p:spPr>
          <a:xfrm>
            <a:off x="6096000" y="1441231"/>
            <a:ext cx="5361972" cy="4801314"/>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6">
                    <a:lumMod val="50000"/>
                  </a:schemeClr>
                </a:solidFill>
              </a:rPr>
              <a:t>List the date when the first successful landing outcome in ground pad was achieved. </a:t>
            </a:r>
          </a:p>
          <a:p>
            <a:pPr marL="285750" indent="-285750">
              <a:buFont typeface="Arial" panose="020B0604020202020204" pitchFamily="34" charset="0"/>
              <a:buChar char="•"/>
            </a:pPr>
            <a:r>
              <a:rPr lang="en-US" b="1" dirty="0">
                <a:solidFill>
                  <a:schemeClr val="accent6">
                    <a:lumMod val="50000"/>
                  </a:schemeClr>
                </a:solidFill>
              </a:rPr>
              <a:t> List the names of the boosters which have success in drone ship and have payload mass greater than 4000 but less than 6000. </a:t>
            </a:r>
          </a:p>
          <a:p>
            <a:pPr marL="285750" indent="-285750">
              <a:buFont typeface="Arial" panose="020B0604020202020204" pitchFamily="34" charset="0"/>
              <a:buChar char="•"/>
            </a:pPr>
            <a:r>
              <a:rPr lang="en-US" b="1" dirty="0">
                <a:solidFill>
                  <a:schemeClr val="accent6">
                    <a:lumMod val="50000"/>
                  </a:schemeClr>
                </a:solidFill>
              </a:rPr>
              <a:t> List the total number of successful and failure mission outcomes. </a:t>
            </a:r>
          </a:p>
          <a:p>
            <a:pPr marL="285750" indent="-285750">
              <a:buFont typeface="Arial" panose="020B0604020202020204" pitchFamily="34" charset="0"/>
              <a:buChar char="•"/>
            </a:pPr>
            <a:r>
              <a:rPr lang="en-US" b="1" dirty="0">
                <a:solidFill>
                  <a:schemeClr val="accent6">
                    <a:lumMod val="50000"/>
                  </a:schemeClr>
                </a:solidFill>
              </a:rPr>
              <a:t>List the names of the booster versions which have carried the maximum payload mass. </a:t>
            </a:r>
          </a:p>
          <a:p>
            <a:pPr marL="285750" indent="-285750">
              <a:buFont typeface="Arial" panose="020B0604020202020204" pitchFamily="34" charset="0"/>
              <a:buChar char="•"/>
            </a:pPr>
            <a:r>
              <a:rPr lang="en-US" b="1" dirty="0">
                <a:solidFill>
                  <a:schemeClr val="accent6">
                    <a:lumMod val="50000"/>
                  </a:schemeClr>
                </a:solidFill>
              </a:rPr>
              <a:t>List the records which will display the month names, failure landing outcomes in drone ship, booster versions, launch site for the months in year 2015. </a:t>
            </a:r>
          </a:p>
          <a:p>
            <a:pPr marL="285750" indent="-285750">
              <a:buFont typeface="Arial" panose="020B0604020202020204" pitchFamily="34" charset="0"/>
              <a:buChar char="•"/>
            </a:pPr>
            <a:r>
              <a:rPr lang="en-US" b="1" dirty="0">
                <a:solidFill>
                  <a:schemeClr val="accent6">
                    <a:lumMod val="50000"/>
                  </a:schemeClr>
                </a:solidFill>
              </a:rPr>
              <a:t> Rank the count of successful landing outcomes between the date 04-06-2010 and 20-03-2017 in descending order.</a:t>
            </a:r>
          </a:p>
          <a:p>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9900" y="1485900"/>
            <a:ext cx="10045700" cy="4941311"/>
          </a:xfrm>
          <a:prstGeom prst="rect">
            <a:avLst/>
          </a:prstGeom>
        </p:spPr>
        <p:txBody>
          <a:bodyPr>
            <a:normAutofit fontScale="70000" lnSpcReduction="20000"/>
          </a:bodyPr>
          <a:lstStyle/>
          <a:p>
            <a:pPr marL="0" indent="0">
              <a:buNone/>
            </a:pPr>
            <a:r>
              <a:rPr lang="en-US" b="1" dirty="0">
                <a:solidFill>
                  <a:schemeClr val="accent6">
                    <a:lumMod val="50000"/>
                  </a:schemeClr>
                </a:solidFill>
              </a:rPr>
              <a:t>Folium map object is a map centered on NASA Johnson Space Center at Houston, Texas</a:t>
            </a:r>
          </a:p>
          <a:p>
            <a:pPr marL="0" indent="0">
              <a:buNone/>
            </a:pPr>
            <a:r>
              <a:rPr lang="en-US" b="1" dirty="0">
                <a:solidFill>
                  <a:schemeClr val="accent6">
                    <a:lumMod val="50000"/>
                  </a:schemeClr>
                </a:solidFill>
              </a:rPr>
              <a:t> • Red circle at NASA Johnson Space Center's coordinate with label showing its name (</a:t>
            </a:r>
            <a:r>
              <a:rPr lang="en-US" b="1" dirty="0" err="1">
                <a:solidFill>
                  <a:schemeClr val="accent6">
                    <a:lumMod val="50000"/>
                  </a:schemeClr>
                </a:solidFill>
              </a:rPr>
              <a:t>folium.Circle</a:t>
            </a:r>
            <a:r>
              <a:rPr lang="en-US" b="1" dirty="0">
                <a:solidFill>
                  <a:schemeClr val="accent6">
                    <a:lumMod val="50000"/>
                  </a:schemeClr>
                </a:solidFill>
              </a:rPr>
              <a:t>, </a:t>
            </a:r>
            <a:r>
              <a:rPr lang="en-US" b="1" dirty="0" err="1">
                <a:solidFill>
                  <a:schemeClr val="accent6">
                    <a:lumMod val="50000"/>
                  </a:schemeClr>
                </a:solidFill>
              </a:rPr>
              <a:t>folium.map.Marker</a:t>
            </a:r>
            <a:r>
              <a:rPr lang="en-US" b="1" dirty="0">
                <a:solidFill>
                  <a:schemeClr val="accent6">
                    <a:lumMod val="50000"/>
                  </a:schemeClr>
                </a:solidFill>
              </a:rPr>
              <a:t>). </a:t>
            </a:r>
          </a:p>
          <a:p>
            <a:pPr marL="0" indent="0">
              <a:buNone/>
            </a:pPr>
            <a:r>
              <a:rPr lang="en-US" b="1" dirty="0">
                <a:solidFill>
                  <a:schemeClr val="accent6">
                    <a:lumMod val="50000"/>
                  </a:schemeClr>
                </a:solidFill>
              </a:rPr>
              <a:t>• Red circles at each launch site coordinates with label showing launch site name (</a:t>
            </a:r>
            <a:r>
              <a:rPr lang="en-US" b="1" dirty="0" err="1">
                <a:solidFill>
                  <a:schemeClr val="accent6">
                    <a:lumMod val="50000"/>
                  </a:schemeClr>
                </a:solidFill>
              </a:rPr>
              <a:t>folium.Circle</a:t>
            </a:r>
            <a:r>
              <a:rPr lang="en-US" b="1" dirty="0">
                <a:solidFill>
                  <a:schemeClr val="accent6">
                    <a:lumMod val="50000"/>
                  </a:schemeClr>
                </a:solidFill>
              </a:rPr>
              <a:t>, </a:t>
            </a:r>
            <a:r>
              <a:rPr lang="en-US" b="1" dirty="0" err="1">
                <a:solidFill>
                  <a:schemeClr val="accent6">
                    <a:lumMod val="50000"/>
                  </a:schemeClr>
                </a:solidFill>
              </a:rPr>
              <a:t>folium.map.Marker</a:t>
            </a:r>
            <a:r>
              <a:rPr lang="en-US" b="1" dirty="0">
                <a:solidFill>
                  <a:schemeClr val="accent6">
                    <a:lumMod val="50000"/>
                  </a:schemeClr>
                </a:solidFill>
              </a:rPr>
              <a:t>, </a:t>
            </a:r>
            <a:r>
              <a:rPr lang="en-US" b="1" dirty="0" err="1">
                <a:solidFill>
                  <a:schemeClr val="accent6">
                    <a:lumMod val="50000"/>
                  </a:schemeClr>
                </a:solidFill>
              </a:rPr>
              <a:t>folium.features.DivIcon</a:t>
            </a:r>
            <a:r>
              <a:rPr lang="en-US" b="1" dirty="0">
                <a:solidFill>
                  <a:schemeClr val="accent6">
                    <a:lumMod val="50000"/>
                  </a:schemeClr>
                </a:solidFill>
              </a:rPr>
              <a:t>).</a:t>
            </a:r>
          </a:p>
          <a:p>
            <a:pPr marL="0" indent="0">
              <a:buNone/>
            </a:pPr>
            <a:r>
              <a:rPr lang="en-US" b="1" dirty="0">
                <a:solidFill>
                  <a:schemeClr val="accent6">
                    <a:lumMod val="50000"/>
                  </a:schemeClr>
                </a:solidFill>
              </a:rPr>
              <a:t> • The grouping of points in a cluster to display multiple and different information for the same coordinates (</a:t>
            </a:r>
            <a:r>
              <a:rPr lang="en-US" b="1" dirty="0" err="1">
                <a:solidFill>
                  <a:schemeClr val="accent6">
                    <a:lumMod val="50000"/>
                  </a:schemeClr>
                </a:solidFill>
              </a:rPr>
              <a:t>folium.plugins.MarkerCluster</a:t>
            </a:r>
            <a:r>
              <a:rPr lang="en-US" b="1" dirty="0">
                <a:solidFill>
                  <a:schemeClr val="accent6">
                    <a:lumMod val="50000"/>
                  </a:schemeClr>
                </a:solidFill>
              </a:rPr>
              <a:t>). </a:t>
            </a:r>
          </a:p>
          <a:p>
            <a:pPr marL="0" indent="0">
              <a:buNone/>
            </a:pPr>
            <a:r>
              <a:rPr lang="en-US" b="1" dirty="0">
                <a:solidFill>
                  <a:schemeClr val="accent6">
                    <a:lumMod val="50000"/>
                  </a:schemeClr>
                </a:solidFill>
              </a:rPr>
              <a:t>• Markers to show successful and unsuccessful landings. Green </a:t>
            </a:r>
          </a:p>
          <a:p>
            <a:pPr marL="0" indent="0">
              <a:buNone/>
            </a:pPr>
            <a:r>
              <a:rPr lang="en-US" b="1" dirty="0">
                <a:solidFill>
                  <a:schemeClr val="accent6">
                    <a:lumMod val="50000"/>
                  </a:schemeClr>
                </a:solidFill>
              </a:rPr>
              <a:t>for successful landing and Red for unsuccessful landing. (</a:t>
            </a:r>
            <a:r>
              <a:rPr lang="en-US" b="1" dirty="0" err="1">
                <a:solidFill>
                  <a:schemeClr val="accent6">
                    <a:lumMod val="50000"/>
                  </a:schemeClr>
                </a:solidFill>
              </a:rPr>
              <a:t>folium.map.Marker</a:t>
            </a:r>
            <a:r>
              <a:rPr lang="en-US" b="1" dirty="0">
                <a:solidFill>
                  <a:schemeClr val="accent6">
                    <a:lumMod val="50000"/>
                  </a:schemeClr>
                </a:solidFill>
              </a:rPr>
              <a:t>, </a:t>
            </a:r>
            <a:r>
              <a:rPr lang="en-US" b="1" dirty="0" err="1">
                <a:solidFill>
                  <a:schemeClr val="accent6">
                    <a:lumMod val="50000"/>
                  </a:schemeClr>
                </a:solidFill>
              </a:rPr>
              <a:t>folium.Icon</a:t>
            </a:r>
            <a:r>
              <a:rPr lang="en-US" b="1" dirty="0">
                <a:solidFill>
                  <a:schemeClr val="accent6">
                    <a:lumMod val="50000"/>
                  </a:schemeClr>
                </a:solidFill>
              </a:rPr>
              <a:t>).</a:t>
            </a:r>
          </a:p>
          <a:p>
            <a:pPr marL="0" indent="0">
              <a:buNone/>
            </a:pPr>
            <a:r>
              <a:rPr lang="en-US" b="1" dirty="0">
                <a:solidFill>
                  <a:schemeClr val="accent6">
                    <a:lumMod val="50000"/>
                  </a:schemeClr>
                </a:solidFill>
              </a:rPr>
              <a:t> • Markers to show distance between launch site to key locations (railway, highway, </a:t>
            </a:r>
            <a:r>
              <a:rPr lang="en-US" b="1" dirty="0" err="1">
                <a:solidFill>
                  <a:schemeClr val="accent6">
                    <a:lumMod val="50000"/>
                  </a:schemeClr>
                </a:solidFill>
              </a:rPr>
              <a:t>coastway</a:t>
            </a:r>
            <a:r>
              <a:rPr lang="en-US" b="1" dirty="0">
                <a:solidFill>
                  <a:schemeClr val="accent6">
                    <a:lumMod val="50000"/>
                  </a:schemeClr>
                </a:solidFill>
              </a:rPr>
              <a:t>, city) and plot a line between them. (</a:t>
            </a:r>
            <a:r>
              <a:rPr lang="en-US" b="1" dirty="0" err="1">
                <a:solidFill>
                  <a:schemeClr val="accent6">
                    <a:lumMod val="50000"/>
                  </a:schemeClr>
                </a:solidFill>
              </a:rPr>
              <a:t>folium.map.Marker</a:t>
            </a:r>
            <a:r>
              <a:rPr lang="en-US" b="1" dirty="0">
                <a:solidFill>
                  <a:schemeClr val="accent6">
                    <a:lumMod val="50000"/>
                  </a:schemeClr>
                </a:solidFill>
              </a:rPr>
              <a:t>, </a:t>
            </a:r>
            <a:r>
              <a:rPr lang="en-US" b="1" dirty="0" err="1">
                <a:solidFill>
                  <a:schemeClr val="accent6">
                    <a:lumMod val="50000"/>
                  </a:schemeClr>
                </a:solidFill>
              </a:rPr>
              <a:t>folium.PolyLine</a:t>
            </a:r>
            <a:r>
              <a:rPr lang="en-US" b="1" dirty="0">
                <a:solidFill>
                  <a:schemeClr val="accent6">
                    <a:lumMod val="50000"/>
                  </a:schemeClr>
                </a:solidFill>
              </a:rPr>
              <a:t>, </a:t>
            </a:r>
            <a:r>
              <a:rPr lang="en-US" b="1" dirty="0" err="1">
                <a:solidFill>
                  <a:schemeClr val="accent6">
                    <a:lumMod val="50000"/>
                  </a:schemeClr>
                </a:solidFill>
              </a:rPr>
              <a:t>folium.features.DivIcon</a:t>
            </a:r>
            <a:r>
              <a:rPr lang="en-US" b="1" dirty="0">
                <a:solidFill>
                  <a:schemeClr val="accent6">
                    <a:lumMod val="50000"/>
                  </a:schemeClr>
                </a:solidFill>
              </a:rPr>
              <a:t>)</a:t>
            </a:r>
          </a:p>
          <a:p>
            <a:pPr marL="0" indent="0">
              <a:buNone/>
            </a:pPr>
            <a:r>
              <a:rPr lang="en-US" b="1" dirty="0">
                <a:solidFill>
                  <a:schemeClr val="accent6">
                    <a:lumMod val="50000"/>
                  </a:schemeClr>
                </a:solidFill>
              </a:rPr>
              <a:t> • These objects are created in order to understand better the problem and the data. We can show easily all launch sites, their surroundings and the number of successful and unsuccessful landing</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Build an Interactive Map with Folium</a:t>
            </a:r>
            <a:endParaRPr lang="en-US" b="1" dirty="0">
              <a:solidFill>
                <a:schemeClr val="accent6">
                  <a:lumMod val="5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indent="0">
              <a:buNone/>
            </a:pPr>
            <a:r>
              <a:rPr lang="en-US" b="1" dirty="0">
                <a:solidFill>
                  <a:schemeClr val="accent6">
                    <a:lumMod val="50000"/>
                  </a:schemeClr>
                </a:solidFill>
              </a:rPr>
              <a:t>Dashboard has dropdown, pie chart, </a:t>
            </a:r>
            <a:r>
              <a:rPr lang="en-US" b="1" dirty="0" err="1">
                <a:solidFill>
                  <a:schemeClr val="accent6">
                    <a:lumMod val="50000"/>
                  </a:schemeClr>
                </a:solidFill>
              </a:rPr>
              <a:t>rangeslider</a:t>
            </a:r>
            <a:r>
              <a:rPr lang="en-US" b="1" dirty="0">
                <a:solidFill>
                  <a:schemeClr val="accent6">
                    <a:lumMod val="50000"/>
                  </a:schemeClr>
                </a:solidFill>
              </a:rPr>
              <a:t> and scatter plot components </a:t>
            </a:r>
          </a:p>
          <a:p>
            <a:pPr marL="0" indent="0">
              <a:buNone/>
            </a:pPr>
            <a:r>
              <a:rPr lang="en-US" b="1" dirty="0">
                <a:solidFill>
                  <a:schemeClr val="accent6">
                    <a:lumMod val="50000"/>
                  </a:schemeClr>
                </a:solidFill>
              </a:rPr>
              <a:t>• Dropdown allows a user to choose the launch site or all launch sites (</a:t>
            </a:r>
            <a:r>
              <a:rPr lang="en-US" b="1" dirty="0" err="1">
                <a:solidFill>
                  <a:schemeClr val="accent6">
                    <a:lumMod val="50000"/>
                  </a:schemeClr>
                </a:solidFill>
              </a:rPr>
              <a:t>dash_core_components.Dropdown</a:t>
            </a:r>
            <a:r>
              <a:rPr lang="en-US" b="1" dirty="0">
                <a:solidFill>
                  <a:schemeClr val="accent6">
                    <a:lumMod val="50000"/>
                  </a:schemeClr>
                </a:solidFill>
              </a:rPr>
              <a:t>). </a:t>
            </a:r>
          </a:p>
          <a:p>
            <a:pPr marL="0" indent="0">
              <a:buNone/>
            </a:pPr>
            <a:r>
              <a:rPr lang="en-US" b="1" dirty="0">
                <a:solidFill>
                  <a:schemeClr val="accent6">
                    <a:lumMod val="50000"/>
                  </a:schemeClr>
                </a:solidFill>
              </a:rPr>
              <a:t>• Pie chart shows the total success and the total failure for the launch site chosen with the dropdown component (</a:t>
            </a:r>
            <a:r>
              <a:rPr lang="en-US" b="1" dirty="0" err="1">
                <a:solidFill>
                  <a:schemeClr val="accent6">
                    <a:lumMod val="50000"/>
                  </a:schemeClr>
                </a:solidFill>
              </a:rPr>
              <a:t>plotly.express.pie</a:t>
            </a:r>
            <a:r>
              <a:rPr lang="en-US" b="1" dirty="0">
                <a:solidFill>
                  <a:schemeClr val="accent6">
                    <a:lumMod val="50000"/>
                  </a:schemeClr>
                </a:solidFill>
              </a:rPr>
              <a:t>). </a:t>
            </a:r>
          </a:p>
          <a:p>
            <a:pPr marL="0" indent="0">
              <a:buNone/>
            </a:pPr>
            <a:r>
              <a:rPr lang="en-US" b="1" dirty="0">
                <a:solidFill>
                  <a:schemeClr val="accent6">
                    <a:lumMod val="50000"/>
                  </a:schemeClr>
                </a:solidFill>
              </a:rPr>
              <a:t>• </a:t>
            </a:r>
            <a:r>
              <a:rPr lang="en-US" b="1" dirty="0" err="1">
                <a:solidFill>
                  <a:schemeClr val="accent6">
                    <a:lumMod val="50000"/>
                  </a:schemeClr>
                </a:solidFill>
              </a:rPr>
              <a:t>Rangeslider</a:t>
            </a:r>
            <a:r>
              <a:rPr lang="en-US" b="1" dirty="0">
                <a:solidFill>
                  <a:schemeClr val="accent6">
                    <a:lumMod val="50000"/>
                  </a:schemeClr>
                </a:solidFill>
              </a:rPr>
              <a:t> allows a user to select a payload mass in a fixed range (</a:t>
            </a:r>
            <a:r>
              <a:rPr lang="en-US" b="1" dirty="0" err="1">
                <a:solidFill>
                  <a:schemeClr val="accent6">
                    <a:lumMod val="50000"/>
                  </a:schemeClr>
                </a:solidFill>
              </a:rPr>
              <a:t>dash_core_components.RangeSlider</a:t>
            </a:r>
            <a:r>
              <a:rPr lang="en-US" b="1" dirty="0">
                <a:solidFill>
                  <a:schemeClr val="accent6">
                    <a:lumMod val="50000"/>
                  </a:schemeClr>
                </a:solidFill>
              </a:rPr>
              <a:t>). </a:t>
            </a:r>
          </a:p>
          <a:p>
            <a:pPr marL="0" indent="0">
              <a:buNone/>
            </a:pPr>
            <a:r>
              <a:rPr lang="en-US" b="1" dirty="0">
                <a:solidFill>
                  <a:schemeClr val="accent6">
                    <a:lumMod val="50000"/>
                  </a:schemeClr>
                </a:solidFill>
              </a:rPr>
              <a:t>• Scatter chart shows the relationship between two variables, in particular Success vs Payload Mass (</a:t>
            </a:r>
            <a:r>
              <a:rPr lang="en-US" b="1" dirty="0" err="1">
                <a:solidFill>
                  <a:schemeClr val="accent6">
                    <a:lumMod val="50000"/>
                  </a:schemeClr>
                </a:solidFill>
              </a:rPr>
              <a:t>plotly.express.scatter</a:t>
            </a:r>
            <a:endParaRPr lang="en-US" b="1" dirty="0">
              <a:solidFill>
                <a:schemeClr val="accent6">
                  <a:lumMod val="50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50000"/>
                  </a:schemeClr>
                </a:solidFill>
                <a:latin typeface="Abadi"/>
              </a:rPr>
              <a:t>Build a Dashboard with </a:t>
            </a:r>
            <a:r>
              <a:rPr lang="en-US" dirty="0" err="1">
                <a:solidFill>
                  <a:schemeClr val="accent6">
                    <a:lumMod val="50000"/>
                  </a:schemeClr>
                </a:solidFill>
                <a:latin typeface="Abadi"/>
              </a:rPr>
              <a:t>Plotly</a:t>
            </a:r>
            <a:r>
              <a:rPr lang="en-US" dirty="0">
                <a:solidFill>
                  <a:schemeClr val="accent6">
                    <a:lumMod val="50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1329" y="1647825"/>
            <a:ext cx="5033890" cy="4029075"/>
          </a:xfrm>
          <a:prstGeom prst="rect">
            <a:avLst/>
          </a:prstGeom>
        </p:spPr>
        <p:txBody>
          <a:bodyPr>
            <a:noAutofit/>
          </a:bodyPr>
          <a:lstStyle/>
          <a:p>
            <a:r>
              <a:rPr lang="en-US" sz="2000" b="1" dirty="0">
                <a:solidFill>
                  <a:schemeClr val="accent6">
                    <a:lumMod val="50000"/>
                  </a:schemeClr>
                </a:solidFill>
              </a:rPr>
              <a:t> Data preparation </a:t>
            </a:r>
          </a:p>
          <a:p>
            <a:r>
              <a:rPr lang="en-US" sz="2000" b="1" dirty="0">
                <a:solidFill>
                  <a:schemeClr val="accent6">
                    <a:lumMod val="50000"/>
                  </a:schemeClr>
                </a:solidFill>
              </a:rPr>
              <a:t> Load dataset </a:t>
            </a:r>
          </a:p>
          <a:p>
            <a:r>
              <a:rPr lang="en-US" sz="2000" b="1" dirty="0">
                <a:solidFill>
                  <a:schemeClr val="accent6">
                    <a:lumMod val="50000"/>
                  </a:schemeClr>
                </a:solidFill>
              </a:rPr>
              <a:t> Normalize data </a:t>
            </a:r>
          </a:p>
          <a:p>
            <a:r>
              <a:rPr lang="en-US" sz="2000" b="1" dirty="0">
                <a:solidFill>
                  <a:schemeClr val="accent6">
                    <a:lumMod val="50000"/>
                  </a:schemeClr>
                </a:solidFill>
              </a:rPr>
              <a:t> Split data into training and test sets. </a:t>
            </a:r>
          </a:p>
          <a:p>
            <a:r>
              <a:rPr lang="en-US" sz="2000" b="1" dirty="0">
                <a:solidFill>
                  <a:schemeClr val="accent6">
                    <a:lumMod val="50000"/>
                  </a:schemeClr>
                </a:solidFill>
              </a:rPr>
              <a:t> Model preparation </a:t>
            </a:r>
          </a:p>
          <a:p>
            <a:r>
              <a:rPr lang="en-US" sz="2000" b="1" dirty="0">
                <a:solidFill>
                  <a:schemeClr val="accent6">
                    <a:lumMod val="50000"/>
                  </a:schemeClr>
                </a:solidFill>
              </a:rPr>
              <a:t> Selection of machine learning algorithms </a:t>
            </a:r>
          </a:p>
          <a:p>
            <a:r>
              <a:rPr lang="en-US" sz="2000" b="1" dirty="0">
                <a:solidFill>
                  <a:schemeClr val="accent6">
                    <a:lumMod val="50000"/>
                  </a:schemeClr>
                </a:solidFill>
              </a:rPr>
              <a:t> Set parameters for each algorithm to </a:t>
            </a:r>
            <a:r>
              <a:rPr lang="en-US" sz="2000" b="1" dirty="0" err="1">
                <a:solidFill>
                  <a:schemeClr val="accent6">
                    <a:lumMod val="50000"/>
                  </a:schemeClr>
                </a:solidFill>
              </a:rPr>
              <a:t>GridSearchCV</a:t>
            </a:r>
            <a:r>
              <a:rPr lang="en-US" sz="2000" b="1" dirty="0">
                <a:solidFill>
                  <a:schemeClr val="accent6">
                    <a:lumMod val="50000"/>
                  </a:schemeClr>
                </a:solidFill>
              </a:rPr>
              <a:t> </a:t>
            </a:r>
          </a:p>
          <a:p>
            <a:r>
              <a:rPr lang="en-US" sz="2000" b="1" dirty="0">
                <a:solidFill>
                  <a:schemeClr val="accent6">
                    <a:lumMod val="50000"/>
                  </a:schemeClr>
                </a:solidFill>
              </a:rPr>
              <a:t>Training </a:t>
            </a:r>
            <a:r>
              <a:rPr lang="en-US" sz="2000" b="1" dirty="0" err="1">
                <a:solidFill>
                  <a:schemeClr val="accent6">
                    <a:lumMod val="50000"/>
                  </a:schemeClr>
                </a:solidFill>
              </a:rPr>
              <a:t>GridSearchModel</a:t>
            </a:r>
            <a:r>
              <a:rPr lang="en-US" sz="2000" b="1" dirty="0">
                <a:solidFill>
                  <a:schemeClr val="accent6">
                    <a:lumMod val="50000"/>
                  </a:schemeClr>
                </a:solidFill>
              </a:rPr>
              <a:t> models with training dataset</a:t>
            </a:r>
          </a:p>
          <a:p>
            <a:pPr marL="0" indent="0">
              <a:buNone/>
            </a:pPr>
            <a:endParaRPr lang="en-US" sz="2000" b="1" dirty="0">
              <a:solidFill>
                <a:schemeClr val="accent6">
                  <a:lumMod val="50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Predictive Analysis (Classification)</a:t>
            </a:r>
          </a:p>
        </p:txBody>
      </p:sp>
      <p:sp>
        <p:nvSpPr>
          <p:cNvPr id="6" name="TextBox 5">
            <a:extLst>
              <a:ext uri="{FF2B5EF4-FFF2-40B4-BE49-F238E27FC236}">
                <a16:creationId xmlns:a16="http://schemas.microsoft.com/office/drawing/2014/main" id="{98B8B0F6-21A2-BA57-13B8-525DBF17581C}"/>
              </a:ext>
            </a:extLst>
          </p:cNvPr>
          <p:cNvSpPr txBox="1"/>
          <p:nvPr/>
        </p:nvSpPr>
        <p:spPr>
          <a:xfrm>
            <a:off x="6014736" y="1509922"/>
            <a:ext cx="5374671" cy="4093428"/>
          </a:xfrm>
          <a:prstGeom prst="rect">
            <a:avLst/>
          </a:prstGeom>
          <a:noFill/>
        </p:spPr>
        <p:txBody>
          <a:bodyPr wrap="square">
            <a:spAutoFit/>
          </a:bodyPr>
          <a:lstStyle/>
          <a:p>
            <a:r>
              <a:rPr lang="en-US" sz="2000" b="1" dirty="0">
                <a:solidFill>
                  <a:schemeClr val="accent6">
                    <a:lumMod val="50000"/>
                  </a:schemeClr>
                </a:solidFill>
              </a:rPr>
              <a:t>• Training </a:t>
            </a:r>
            <a:r>
              <a:rPr lang="en-US" sz="2000" b="1" dirty="0" err="1">
                <a:solidFill>
                  <a:schemeClr val="accent6">
                    <a:lumMod val="50000"/>
                  </a:schemeClr>
                </a:solidFill>
              </a:rPr>
              <a:t>GridSearchModel</a:t>
            </a:r>
            <a:r>
              <a:rPr lang="en-US" sz="2000" b="1" dirty="0">
                <a:solidFill>
                  <a:schemeClr val="accent6">
                    <a:lumMod val="50000"/>
                  </a:schemeClr>
                </a:solidFill>
              </a:rPr>
              <a:t> models with training dataset </a:t>
            </a:r>
          </a:p>
          <a:p>
            <a:r>
              <a:rPr lang="en-US" sz="2000" b="1" dirty="0">
                <a:solidFill>
                  <a:schemeClr val="accent6">
                    <a:lumMod val="50000"/>
                  </a:schemeClr>
                </a:solidFill>
              </a:rPr>
              <a:t>• Model evaluation </a:t>
            </a:r>
          </a:p>
          <a:p>
            <a:r>
              <a:rPr lang="en-US" sz="2000" b="1" dirty="0">
                <a:solidFill>
                  <a:schemeClr val="accent6">
                    <a:lumMod val="50000"/>
                  </a:schemeClr>
                </a:solidFill>
              </a:rPr>
              <a:t>Get best hyperparameters for each type of model </a:t>
            </a:r>
          </a:p>
          <a:p>
            <a:r>
              <a:rPr lang="en-US" sz="2000" b="1" dirty="0">
                <a:solidFill>
                  <a:schemeClr val="accent6">
                    <a:lumMod val="50000"/>
                  </a:schemeClr>
                </a:solidFill>
              </a:rPr>
              <a:t>• Compute accuracy for each model with test dataset </a:t>
            </a:r>
          </a:p>
          <a:p>
            <a:r>
              <a:rPr lang="en-US" sz="2000" b="1" dirty="0">
                <a:solidFill>
                  <a:schemeClr val="accent6">
                    <a:lumMod val="50000"/>
                  </a:schemeClr>
                </a:solidFill>
              </a:rPr>
              <a:t>• Plot Confusion Matrix </a:t>
            </a:r>
          </a:p>
          <a:p>
            <a:r>
              <a:rPr lang="en-US" sz="2000" b="1" dirty="0">
                <a:solidFill>
                  <a:schemeClr val="accent6">
                    <a:lumMod val="50000"/>
                  </a:schemeClr>
                </a:solidFill>
              </a:rPr>
              <a:t>• Model comparison </a:t>
            </a:r>
          </a:p>
          <a:p>
            <a:r>
              <a:rPr lang="en-US" sz="2000" b="1" dirty="0">
                <a:solidFill>
                  <a:schemeClr val="accent6">
                    <a:lumMod val="50000"/>
                  </a:schemeClr>
                </a:solidFill>
              </a:rPr>
              <a:t>• Comparison of models according to their accuracy</a:t>
            </a:r>
          </a:p>
          <a:p>
            <a:r>
              <a:rPr lang="en-US" sz="2000" b="1" dirty="0">
                <a:solidFill>
                  <a:schemeClr val="accent6">
                    <a:lumMod val="50000"/>
                  </a:schemeClr>
                </a:solidFill>
              </a:rPr>
              <a:t> • The model with the best accuracy will be chosen</a:t>
            </a:r>
            <a:endParaRPr lang="en-US" sz="1800" b="1" dirty="0">
              <a:solidFill>
                <a:schemeClr val="accent6">
                  <a:lumMod val="50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6">
                    <a:lumMod val="50000"/>
                  </a:schemeClr>
                </a:solidFill>
                <a:latin typeface="Abadi" panose="020B0604020104020204" pitchFamily="34" charset="0"/>
              </a:rPr>
              <a:t>Exploratory data analysis results</a:t>
            </a:r>
          </a:p>
          <a:p>
            <a:pPr>
              <a:lnSpc>
                <a:spcPct val="100000"/>
              </a:lnSpc>
              <a:spcBef>
                <a:spcPts val="1400"/>
              </a:spcBef>
            </a:pPr>
            <a:r>
              <a:rPr lang="en-US" sz="2200" b="1" dirty="0">
                <a:solidFill>
                  <a:schemeClr val="accent6">
                    <a:lumMod val="50000"/>
                  </a:schemeClr>
                </a:solidFill>
                <a:latin typeface="Abadi" panose="020B0604020104020204" pitchFamily="34" charset="0"/>
              </a:rPr>
              <a:t>Interactive analytics demo in screenshots</a:t>
            </a:r>
          </a:p>
          <a:p>
            <a:pPr>
              <a:lnSpc>
                <a:spcPct val="100000"/>
              </a:lnSpc>
              <a:spcBef>
                <a:spcPts val="1400"/>
              </a:spcBef>
            </a:pPr>
            <a:r>
              <a:rPr lang="en-US" sz="2200" b="1" dirty="0">
                <a:solidFill>
                  <a:schemeClr val="accent6">
                    <a:lumMod val="50000"/>
                  </a:schemeClr>
                </a:solidFill>
                <a:latin typeface="Abadi" panose="020B0604020104020204" pitchFamily="34" charset="0"/>
              </a:rPr>
              <a:t>Predictive analysis results</a:t>
            </a:r>
          </a:p>
          <a:p>
            <a:pPr lvl="1"/>
            <a:endParaRPr lang="en-US" sz="1800" b="1" dirty="0">
              <a:solidFill>
                <a:schemeClr val="accent6">
                  <a:lumMod val="50000"/>
                </a:schemeClr>
              </a:solidFill>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31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Results</a:t>
            </a:r>
            <a:endParaRPr lang="en-US" b="1" dirty="0">
              <a:solidFill>
                <a:schemeClr val="accent6">
                  <a:lumMod val="5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Flight Number vs. Launch Site</a:t>
            </a:r>
            <a:endParaRPr lang="en-US" b="1" dirty="0">
              <a:solidFill>
                <a:schemeClr val="accent6">
                  <a:lumMod val="50000"/>
                </a:schemeClr>
              </a:solidFill>
            </a:endParaRPr>
          </a:p>
        </p:txBody>
      </p:sp>
      <p:pic>
        <p:nvPicPr>
          <p:cNvPr id="6" name="Picture 5">
            <a:extLst>
              <a:ext uri="{FF2B5EF4-FFF2-40B4-BE49-F238E27FC236}">
                <a16:creationId xmlns:a16="http://schemas.microsoft.com/office/drawing/2014/main" id="{B8829216-2893-3666-1A94-530C1EBBACC5}"/>
              </a:ext>
            </a:extLst>
          </p:cNvPr>
          <p:cNvPicPr>
            <a:picLocks noChangeAspect="1"/>
          </p:cNvPicPr>
          <p:nvPr/>
        </p:nvPicPr>
        <p:blipFill>
          <a:blip r:embed="rId3"/>
          <a:stretch>
            <a:fillRect/>
          </a:stretch>
        </p:blipFill>
        <p:spPr>
          <a:xfrm>
            <a:off x="0" y="2123821"/>
            <a:ext cx="12192000" cy="26103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Payload vs. Launch Site</a:t>
            </a:r>
          </a:p>
        </p:txBody>
      </p:sp>
      <p:pic>
        <p:nvPicPr>
          <p:cNvPr id="8" name="Picture 7">
            <a:extLst>
              <a:ext uri="{FF2B5EF4-FFF2-40B4-BE49-F238E27FC236}">
                <a16:creationId xmlns:a16="http://schemas.microsoft.com/office/drawing/2014/main" id="{94D5C6A0-42BC-B52E-0BFE-F6B876D24138}"/>
              </a:ext>
            </a:extLst>
          </p:cNvPr>
          <p:cNvPicPr>
            <a:picLocks noChangeAspect="1"/>
          </p:cNvPicPr>
          <p:nvPr/>
        </p:nvPicPr>
        <p:blipFill>
          <a:blip r:embed="rId3"/>
          <a:stretch>
            <a:fillRect/>
          </a:stretch>
        </p:blipFill>
        <p:spPr>
          <a:xfrm>
            <a:off x="0" y="2240299"/>
            <a:ext cx="12192000" cy="23774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6">
                    <a:lumMod val="50000"/>
                  </a:schemeClr>
                </a:solidFill>
                <a:latin typeface="Abadi"/>
              </a:rPr>
              <a:t>Executive Summary</a:t>
            </a:r>
          </a:p>
          <a:p>
            <a:pPr>
              <a:lnSpc>
                <a:spcPct val="100000"/>
              </a:lnSpc>
              <a:spcBef>
                <a:spcPts val="1400"/>
              </a:spcBef>
            </a:pPr>
            <a:r>
              <a:rPr lang="en-US" sz="2200" dirty="0">
                <a:solidFill>
                  <a:schemeClr val="accent6">
                    <a:lumMod val="50000"/>
                  </a:schemeClr>
                </a:solidFill>
                <a:latin typeface="Abadi"/>
              </a:rPr>
              <a:t>Introduction</a:t>
            </a:r>
          </a:p>
          <a:p>
            <a:pPr>
              <a:lnSpc>
                <a:spcPct val="100000"/>
              </a:lnSpc>
              <a:spcBef>
                <a:spcPts val="1400"/>
              </a:spcBef>
            </a:pPr>
            <a:r>
              <a:rPr lang="en-US" sz="2200" dirty="0">
                <a:solidFill>
                  <a:schemeClr val="accent6">
                    <a:lumMod val="50000"/>
                  </a:schemeClr>
                </a:solidFill>
                <a:latin typeface="Abadi"/>
              </a:rPr>
              <a:t>Methodology</a:t>
            </a:r>
          </a:p>
          <a:p>
            <a:pPr>
              <a:lnSpc>
                <a:spcPct val="100000"/>
              </a:lnSpc>
              <a:spcBef>
                <a:spcPts val="1400"/>
              </a:spcBef>
            </a:pPr>
            <a:r>
              <a:rPr lang="en-US" sz="2200" dirty="0">
                <a:solidFill>
                  <a:schemeClr val="accent6">
                    <a:lumMod val="50000"/>
                  </a:schemeClr>
                </a:solidFill>
                <a:latin typeface="Abadi"/>
              </a:rPr>
              <a:t>Results</a:t>
            </a:r>
          </a:p>
          <a:p>
            <a:pPr>
              <a:lnSpc>
                <a:spcPct val="100000"/>
              </a:lnSpc>
              <a:spcBef>
                <a:spcPts val="1400"/>
              </a:spcBef>
            </a:pPr>
            <a:r>
              <a:rPr lang="en-US" sz="2200" dirty="0">
                <a:solidFill>
                  <a:schemeClr val="accent6">
                    <a:lumMod val="50000"/>
                  </a:schemeClr>
                </a:solidFill>
                <a:latin typeface="Abadi"/>
              </a:rPr>
              <a:t>Conclusion</a:t>
            </a:r>
          </a:p>
          <a:p>
            <a:pPr>
              <a:lnSpc>
                <a:spcPct val="100000"/>
              </a:lnSpc>
              <a:spcBef>
                <a:spcPts val="1400"/>
              </a:spcBef>
            </a:pPr>
            <a:r>
              <a:rPr lang="en-US" sz="2200" dirty="0">
                <a:solidFill>
                  <a:schemeClr val="accent6">
                    <a:lumMod val="50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50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Success Rate vs. Orbit Type</a:t>
            </a:r>
            <a:endParaRPr lang="en-US" b="1" dirty="0">
              <a:solidFill>
                <a:schemeClr val="accent6">
                  <a:lumMod val="50000"/>
                </a:schemeClr>
              </a:solidFill>
            </a:endParaRPr>
          </a:p>
        </p:txBody>
      </p:sp>
      <p:pic>
        <p:nvPicPr>
          <p:cNvPr id="10" name="Picture 9">
            <a:extLst>
              <a:ext uri="{FF2B5EF4-FFF2-40B4-BE49-F238E27FC236}">
                <a16:creationId xmlns:a16="http://schemas.microsoft.com/office/drawing/2014/main" id="{0773F5F2-369D-5EE5-1EC5-E914EB243575}"/>
              </a:ext>
            </a:extLst>
          </p:cNvPr>
          <p:cNvPicPr>
            <a:picLocks noChangeAspect="1"/>
          </p:cNvPicPr>
          <p:nvPr/>
        </p:nvPicPr>
        <p:blipFill>
          <a:blip r:embed="rId3"/>
          <a:stretch>
            <a:fillRect/>
          </a:stretch>
        </p:blipFill>
        <p:spPr>
          <a:xfrm>
            <a:off x="380298" y="1505513"/>
            <a:ext cx="8217602" cy="47780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Flight Number vs. Orbit Type</a:t>
            </a:r>
            <a:endParaRPr lang="en-US" b="1" dirty="0">
              <a:solidFill>
                <a:schemeClr val="accent6">
                  <a:lumMod val="50000"/>
                </a:schemeClr>
              </a:solidFill>
            </a:endParaRPr>
          </a:p>
        </p:txBody>
      </p:sp>
      <p:pic>
        <p:nvPicPr>
          <p:cNvPr id="6" name="Picture 5">
            <a:extLst>
              <a:ext uri="{FF2B5EF4-FFF2-40B4-BE49-F238E27FC236}">
                <a16:creationId xmlns:a16="http://schemas.microsoft.com/office/drawing/2014/main" id="{7A3D1ABE-F674-2A7E-3259-01E28D68C689}"/>
              </a:ext>
            </a:extLst>
          </p:cNvPr>
          <p:cNvPicPr>
            <a:picLocks noChangeAspect="1"/>
          </p:cNvPicPr>
          <p:nvPr/>
        </p:nvPicPr>
        <p:blipFill>
          <a:blip r:embed="rId3"/>
          <a:stretch>
            <a:fillRect/>
          </a:stretch>
        </p:blipFill>
        <p:spPr>
          <a:xfrm>
            <a:off x="0" y="2190499"/>
            <a:ext cx="12192000" cy="24770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22300" y="430790"/>
            <a:ext cx="10663311"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Payload vs. Orbit Type</a:t>
            </a:r>
            <a:endParaRPr lang="en-US" b="1" dirty="0">
              <a:solidFill>
                <a:schemeClr val="accent6">
                  <a:lumMod val="50000"/>
                </a:schemeClr>
              </a:solidFill>
            </a:endParaRPr>
          </a:p>
        </p:txBody>
      </p:sp>
      <p:pic>
        <p:nvPicPr>
          <p:cNvPr id="8" name="Picture 7">
            <a:extLst>
              <a:ext uri="{FF2B5EF4-FFF2-40B4-BE49-F238E27FC236}">
                <a16:creationId xmlns:a16="http://schemas.microsoft.com/office/drawing/2014/main" id="{F8F2DAF6-BF0F-C4EE-36C7-D8ED098BAC98}"/>
              </a:ext>
            </a:extLst>
          </p:cNvPr>
          <p:cNvPicPr>
            <a:picLocks noChangeAspect="1"/>
          </p:cNvPicPr>
          <p:nvPr/>
        </p:nvPicPr>
        <p:blipFill>
          <a:blip r:embed="rId3"/>
          <a:stretch>
            <a:fillRect/>
          </a:stretch>
        </p:blipFill>
        <p:spPr>
          <a:xfrm>
            <a:off x="-68189" y="2193109"/>
            <a:ext cx="12192000" cy="272705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Launch Success Yearly Trend</a:t>
            </a:r>
          </a:p>
        </p:txBody>
      </p:sp>
      <p:pic>
        <p:nvPicPr>
          <p:cNvPr id="6" name="Picture 5">
            <a:extLst>
              <a:ext uri="{FF2B5EF4-FFF2-40B4-BE49-F238E27FC236}">
                <a16:creationId xmlns:a16="http://schemas.microsoft.com/office/drawing/2014/main" id="{CDD366BC-47F0-5B2B-79AF-BB8DD1453D33}"/>
              </a:ext>
            </a:extLst>
          </p:cNvPr>
          <p:cNvPicPr>
            <a:picLocks noChangeAspect="1"/>
          </p:cNvPicPr>
          <p:nvPr/>
        </p:nvPicPr>
        <p:blipFill>
          <a:blip r:embed="rId3"/>
          <a:stretch>
            <a:fillRect/>
          </a:stretch>
        </p:blipFill>
        <p:spPr>
          <a:xfrm>
            <a:off x="770011" y="1256518"/>
            <a:ext cx="9745435" cy="56014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0CB16E46-04FE-FD9A-1EB7-DA16F6CB2E3F}"/>
              </a:ext>
            </a:extLst>
          </p:cNvPr>
          <p:cNvPicPr>
            <a:picLocks noGrp="1" noChangeAspect="1"/>
          </p:cNvPicPr>
          <p:nvPr>
            <p:ph idx="4294967295"/>
          </p:nvPr>
        </p:nvPicPr>
        <p:blipFill>
          <a:blip r:embed="rId3"/>
          <a:stretch>
            <a:fillRect/>
          </a:stretch>
        </p:blipFill>
        <p:spPr>
          <a:xfrm>
            <a:off x="4240846" y="3354650"/>
            <a:ext cx="2295845" cy="2010056"/>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All Launch Site Names</a:t>
            </a:r>
          </a:p>
        </p:txBody>
      </p:sp>
      <p:pic>
        <p:nvPicPr>
          <p:cNvPr id="7" name="Picture 6">
            <a:extLst>
              <a:ext uri="{FF2B5EF4-FFF2-40B4-BE49-F238E27FC236}">
                <a16:creationId xmlns:a16="http://schemas.microsoft.com/office/drawing/2014/main" id="{7C1533AD-806B-1C21-1992-31418185E8CA}"/>
              </a:ext>
            </a:extLst>
          </p:cNvPr>
          <p:cNvPicPr>
            <a:picLocks noChangeAspect="1"/>
          </p:cNvPicPr>
          <p:nvPr/>
        </p:nvPicPr>
        <p:blipFill>
          <a:blip r:embed="rId4"/>
          <a:stretch>
            <a:fillRect/>
          </a:stretch>
        </p:blipFill>
        <p:spPr>
          <a:xfrm>
            <a:off x="2519028" y="1738294"/>
            <a:ext cx="4791744" cy="6856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0" y="4725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Launch Site Names Begin with 'CCA'</a:t>
            </a:r>
          </a:p>
        </p:txBody>
      </p:sp>
      <p:pic>
        <p:nvPicPr>
          <p:cNvPr id="26" name="Picture 25">
            <a:extLst>
              <a:ext uri="{FF2B5EF4-FFF2-40B4-BE49-F238E27FC236}">
                <a16:creationId xmlns:a16="http://schemas.microsoft.com/office/drawing/2014/main" id="{08688E9D-8C7B-361E-2DC9-8820151F4E88}"/>
              </a:ext>
            </a:extLst>
          </p:cNvPr>
          <p:cNvPicPr>
            <a:picLocks noChangeAspect="1"/>
          </p:cNvPicPr>
          <p:nvPr/>
        </p:nvPicPr>
        <p:blipFill>
          <a:blip r:embed="rId3"/>
          <a:stretch>
            <a:fillRect/>
          </a:stretch>
        </p:blipFill>
        <p:spPr>
          <a:xfrm>
            <a:off x="0" y="1759905"/>
            <a:ext cx="12192000" cy="3338190"/>
          </a:xfrm>
          <a:prstGeom prst="rect">
            <a:avLst/>
          </a:prstGeom>
        </p:spPr>
      </p:pic>
      <p:pic>
        <p:nvPicPr>
          <p:cNvPr id="30" name="Picture 29">
            <a:extLst>
              <a:ext uri="{FF2B5EF4-FFF2-40B4-BE49-F238E27FC236}">
                <a16:creationId xmlns:a16="http://schemas.microsoft.com/office/drawing/2014/main" id="{169066F0-574B-6712-3585-C00D17AFB21C}"/>
              </a:ext>
            </a:extLst>
          </p:cNvPr>
          <p:cNvPicPr>
            <a:picLocks noChangeAspect="1"/>
          </p:cNvPicPr>
          <p:nvPr/>
        </p:nvPicPr>
        <p:blipFill>
          <a:blip r:embed="rId4"/>
          <a:stretch>
            <a:fillRect/>
          </a:stretch>
        </p:blipFill>
        <p:spPr>
          <a:xfrm>
            <a:off x="2932563" y="1433446"/>
            <a:ext cx="5420481" cy="1524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Total Payload Mass</a:t>
            </a:r>
          </a:p>
        </p:txBody>
      </p:sp>
      <p:pic>
        <p:nvPicPr>
          <p:cNvPr id="2" name="Content Placeholder 1">
            <a:extLst>
              <a:ext uri="{FF2B5EF4-FFF2-40B4-BE49-F238E27FC236}">
                <a16:creationId xmlns:a16="http://schemas.microsoft.com/office/drawing/2014/main" id="{A3C84C27-389F-17AC-7A97-ACAE82C6F8E8}"/>
              </a:ext>
            </a:extLst>
          </p:cNvPr>
          <p:cNvPicPr>
            <a:picLocks noGrp="1" noChangeAspect="1"/>
          </p:cNvPicPr>
          <p:nvPr>
            <p:ph idx="4294967295"/>
          </p:nvPr>
        </p:nvPicPr>
        <p:blipFill>
          <a:blip r:embed="rId3"/>
          <a:stretch>
            <a:fillRect/>
          </a:stretch>
        </p:blipFill>
        <p:spPr>
          <a:xfrm>
            <a:off x="3956624" y="3721830"/>
            <a:ext cx="3143689" cy="914528"/>
          </a:xfrm>
          <a:prstGeom prst="rect">
            <a:avLst/>
          </a:prstGeom>
        </p:spPr>
      </p:pic>
      <p:pic>
        <p:nvPicPr>
          <p:cNvPr id="10" name="Picture 9">
            <a:extLst>
              <a:ext uri="{FF2B5EF4-FFF2-40B4-BE49-F238E27FC236}">
                <a16:creationId xmlns:a16="http://schemas.microsoft.com/office/drawing/2014/main" id="{388223A2-5F07-9BD4-E9D4-3EA39FEBFC94}"/>
              </a:ext>
            </a:extLst>
          </p:cNvPr>
          <p:cNvPicPr>
            <a:picLocks noChangeAspect="1"/>
          </p:cNvPicPr>
          <p:nvPr/>
        </p:nvPicPr>
        <p:blipFill>
          <a:blip r:embed="rId4"/>
          <a:stretch>
            <a:fillRect/>
          </a:stretch>
        </p:blipFill>
        <p:spPr>
          <a:xfrm>
            <a:off x="2657075" y="1824025"/>
            <a:ext cx="5734850" cy="549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Average Payload Mass by F9 v1.1</a:t>
            </a:r>
          </a:p>
        </p:txBody>
      </p:sp>
      <p:pic>
        <p:nvPicPr>
          <p:cNvPr id="2" name="Content Placeholder 1">
            <a:extLst>
              <a:ext uri="{FF2B5EF4-FFF2-40B4-BE49-F238E27FC236}">
                <a16:creationId xmlns:a16="http://schemas.microsoft.com/office/drawing/2014/main" id="{F04D7C64-0652-5155-5C92-57BF81D0EAAC}"/>
              </a:ext>
            </a:extLst>
          </p:cNvPr>
          <p:cNvPicPr>
            <a:picLocks noGrp="1" noChangeAspect="1"/>
          </p:cNvPicPr>
          <p:nvPr>
            <p:ph idx="4294967295"/>
          </p:nvPr>
        </p:nvPicPr>
        <p:blipFill>
          <a:blip r:embed="rId3"/>
          <a:stretch>
            <a:fillRect/>
          </a:stretch>
        </p:blipFill>
        <p:spPr>
          <a:xfrm>
            <a:off x="4817268" y="3147004"/>
            <a:ext cx="3038899" cy="819264"/>
          </a:xfrm>
          <a:prstGeom prst="rect">
            <a:avLst/>
          </a:prstGeom>
        </p:spPr>
      </p:pic>
      <p:pic>
        <p:nvPicPr>
          <p:cNvPr id="6" name="Picture 5">
            <a:extLst>
              <a:ext uri="{FF2B5EF4-FFF2-40B4-BE49-F238E27FC236}">
                <a16:creationId xmlns:a16="http://schemas.microsoft.com/office/drawing/2014/main" id="{F484B895-B227-360E-25B7-158243054451}"/>
              </a:ext>
            </a:extLst>
          </p:cNvPr>
          <p:cNvPicPr>
            <a:picLocks noChangeAspect="1"/>
          </p:cNvPicPr>
          <p:nvPr/>
        </p:nvPicPr>
        <p:blipFill>
          <a:blip r:embed="rId4"/>
          <a:stretch>
            <a:fillRect/>
          </a:stretch>
        </p:blipFill>
        <p:spPr>
          <a:xfrm>
            <a:off x="2494180" y="1676204"/>
            <a:ext cx="5496692" cy="7074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First Successful Ground Landing Date</a:t>
            </a:r>
          </a:p>
        </p:txBody>
      </p:sp>
      <p:pic>
        <p:nvPicPr>
          <p:cNvPr id="6" name="Picture 5">
            <a:extLst>
              <a:ext uri="{FF2B5EF4-FFF2-40B4-BE49-F238E27FC236}">
                <a16:creationId xmlns:a16="http://schemas.microsoft.com/office/drawing/2014/main" id="{9EF31AC9-0A1B-1436-EBBD-DCBF172A23CE}"/>
              </a:ext>
            </a:extLst>
          </p:cNvPr>
          <p:cNvPicPr>
            <a:picLocks noChangeAspect="1"/>
          </p:cNvPicPr>
          <p:nvPr/>
        </p:nvPicPr>
        <p:blipFill>
          <a:blip r:embed="rId3"/>
          <a:stretch>
            <a:fillRect/>
          </a:stretch>
        </p:blipFill>
        <p:spPr>
          <a:xfrm>
            <a:off x="7178610" y="2927395"/>
            <a:ext cx="933580" cy="647790"/>
          </a:xfrm>
          <a:prstGeom prst="rect">
            <a:avLst/>
          </a:prstGeom>
        </p:spPr>
      </p:pic>
      <p:pic>
        <p:nvPicPr>
          <p:cNvPr id="26" name="Picture 25">
            <a:extLst>
              <a:ext uri="{FF2B5EF4-FFF2-40B4-BE49-F238E27FC236}">
                <a16:creationId xmlns:a16="http://schemas.microsoft.com/office/drawing/2014/main" id="{B69ED8E4-BE1C-0F1E-4CF7-3309AF93C1FE}"/>
              </a:ext>
            </a:extLst>
          </p:cNvPr>
          <p:cNvPicPr>
            <a:picLocks noChangeAspect="1"/>
          </p:cNvPicPr>
          <p:nvPr/>
        </p:nvPicPr>
        <p:blipFill>
          <a:blip r:embed="rId4"/>
          <a:stretch>
            <a:fillRect/>
          </a:stretch>
        </p:blipFill>
        <p:spPr>
          <a:xfrm>
            <a:off x="770011" y="1511301"/>
            <a:ext cx="10361842" cy="9464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0BC1FC5-313A-20DB-8471-D9BECED6AA01}"/>
              </a:ext>
            </a:extLst>
          </p:cNvPr>
          <p:cNvPicPr>
            <a:picLocks noChangeAspect="1"/>
          </p:cNvPicPr>
          <p:nvPr/>
        </p:nvPicPr>
        <p:blipFill>
          <a:blip r:embed="rId3"/>
          <a:stretch>
            <a:fillRect/>
          </a:stretch>
        </p:blipFill>
        <p:spPr>
          <a:xfrm>
            <a:off x="6492749" y="2865976"/>
            <a:ext cx="1730578" cy="2163223"/>
          </a:xfrm>
          <a:prstGeom prst="rect">
            <a:avLst/>
          </a:prstGeom>
        </p:spPr>
      </p:pic>
      <p:pic>
        <p:nvPicPr>
          <p:cNvPr id="7" name="Picture 6">
            <a:extLst>
              <a:ext uri="{FF2B5EF4-FFF2-40B4-BE49-F238E27FC236}">
                <a16:creationId xmlns:a16="http://schemas.microsoft.com/office/drawing/2014/main" id="{E1DF4490-C254-261C-8BFF-1C091A413890}"/>
              </a:ext>
            </a:extLst>
          </p:cNvPr>
          <p:cNvPicPr>
            <a:picLocks noChangeAspect="1"/>
          </p:cNvPicPr>
          <p:nvPr/>
        </p:nvPicPr>
        <p:blipFill>
          <a:blip r:embed="rId4"/>
          <a:stretch>
            <a:fillRect/>
          </a:stretch>
        </p:blipFill>
        <p:spPr>
          <a:xfrm>
            <a:off x="2151216" y="1530650"/>
            <a:ext cx="5953956" cy="84269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0463"/>
            <a:ext cx="9901602" cy="432511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6">
                    <a:lumMod val="50000"/>
                  </a:schemeClr>
                </a:solidFill>
                <a:latin typeface="Abadi" panose="020B0604020104020204" pitchFamily="34" charset="0"/>
              </a:rPr>
              <a:t>Summary of methodologies</a:t>
            </a:r>
          </a:p>
          <a:p>
            <a:pPr>
              <a:lnSpc>
                <a:spcPct val="100000"/>
              </a:lnSpc>
              <a:spcBef>
                <a:spcPts val="1400"/>
              </a:spcBef>
            </a:pPr>
            <a:r>
              <a:rPr lang="en-US" sz="1600" b="1" dirty="0">
                <a:solidFill>
                  <a:schemeClr val="accent6">
                    <a:lumMod val="50000"/>
                  </a:schemeClr>
                </a:solidFill>
              </a:rPr>
              <a:t>Data collection </a:t>
            </a:r>
          </a:p>
          <a:p>
            <a:pPr>
              <a:lnSpc>
                <a:spcPct val="100000"/>
              </a:lnSpc>
              <a:spcBef>
                <a:spcPts val="1400"/>
              </a:spcBef>
            </a:pPr>
            <a:r>
              <a:rPr lang="en-US" sz="1600" b="1" dirty="0">
                <a:solidFill>
                  <a:schemeClr val="accent6">
                    <a:lumMod val="50000"/>
                  </a:schemeClr>
                </a:solidFill>
              </a:rPr>
              <a:t> Data wrangling</a:t>
            </a:r>
          </a:p>
          <a:p>
            <a:pPr>
              <a:lnSpc>
                <a:spcPct val="100000"/>
              </a:lnSpc>
              <a:spcBef>
                <a:spcPts val="1400"/>
              </a:spcBef>
            </a:pPr>
            <a:r>
              <a:rPr lang="en-US" sz="1600" b="1" dirty="0">
                <a:solidFill>
                  <a:schemeClr val="accent6">
                    <a:lumMod val="50000"/>
                  </a:schemeClr>
                </a:solidFill>
              </a:rPr>
              <a:t> Exploratory Data Analysis with Data Visualization</a:t>
            </a:r>
          </a:p>
          <a:p>
            <a:pPr>
              <a:lnSpc>
                <a:spcPct val="100000"/>
              </a:lnSpc>
              <a:spcBef>
                <a:spcPts val="1400"/>
              </a:spcBef>
            </a:pPr>
            <a:r>
              <a:rPr lang="en-US" sz="1600" b="1" dirty="0">
                <a:solidFill>
                  <a:schemeClr val="accent6">
                    <a:lumMod val="50000"/>
                  </a:schemeClr>
                </a:solidFill>
              </a:rPr>
              <a:t> Exploratory Data Analysis with SQL </a:t>
            </a:r>
          </a:p>
          <a:p>
            <a:pPr>
              <a:lnSpc>
                <a:spcPct val="100000"/>
              </a:lnSpc>
              <a:spcBef>
                <a:spcPts val="1400"/>
              </a:spcBef>
            </a:pPr>
            <a:r>
              <a:rPr lang="en-US" sz="1600" b="1" dirty="0">
                <a:solidFill>
                  <a:schemeClr val="accent6">
                    <a:lumMod val="50000"/>
                  </a:schemeClr>
                </a:solidFill>
              </a:rPr>
              <a:t>Building an interactive map with Folium </a:t>
            </a:r>
          </a:p>
          <a:p>
            <a:pPr>
              <a:lnSpc>
                <a:spcPct val="100000"/>
              </a:lnSpc>
              <a:spcBef>
                <a:spcPts val="1400"/>
              </a:spcBef>
            </a:pPr>
            <a:r>
              <a:rPr lang="en-US" sz="1600" b="1" dirty="0">
                <a:solidFill>
                  <a:schemeClr val="accent6">
                    <a:lumMod val="50000"/>
                  </a:schemeClr>
                </a:solidFill>
              </a:rPr>
              <a:t>Building a Dashboard with </a:t>
            </a:r>
            <a:r>
              <a:rPr lang="en-US" sz="1600" b="1" dirty="0" err="1">
                <a:solidFill>
                  <a:schemeClr val="accent6">
                    <a:lumMod val="50000"/>
                  </a:schemeClr>
                </a:solidFill>
              </a:rPr>
              <a:t>PlotlY</a:t>
            </a:r>
            <a:r>
              <a:rPr lang="en-US" sz="1600" b="1" dirty="0">
                <a:solidFill>
                  <a:schemeClr val="accent6">
                    <a:lumMod val="50000"/>
                  </a:schemeClr>
                </a:solidFill>
              </a:rPr>
              <a:t> Dash - Predictive analysis (Classification</a:t>
            </a:r>
            <a:endParaRPr lang="en-US" sz="2200" b="1" dirty="0">
              <a:solidFill>
                <a:schemeClr val="accent6">
                  <a:lumMod val="50000"/>
                </a:schemeClr>
              </a:solidFill>
              <a:latin typeface="Abadi" panose="020B0604020104020204" pitchFamily="34" charset="0"/>
            </a:endParaRPr>
          </a:p>
          <a:p>
            <a:pPr>
              <a:lnSpc>
                <a:spcPct val="100000"/>
              </a:lnSpc>
              <a:spcBef>
                <a:spcPts val="1400"/>
              </a:spcBef>
            </a:pPr>
            <a:r>
              <a:rPr lang="en-US" sz="2200" b="1" dirty="0">
                <a:solidFill>
                  <a:schemeClr val="accent6">
                    <a:lumMod val="50000"/>
                  </a:schemeClr>
                </a:solidFill>
                <a:latin typeface="Abadi" panose="020B0604020104020204" pitchFamily="34" charset="0"/>
              </a:rPr>
              <a:t>Summary of all results</a:t>
            </a:r>
          </a:p>
          <a:p>
            <a:pPr>
              <a:lnSpc>
                <a:spcPct val="100000"/>
              </a:lnSpc>
              <a:spcBef>
                <a:spcPts val="1400"/>
              </a:spcBef>
            </a:pPr>
            <a:r>
              <a:rPr lang="en-US" sz="1600" b="1" dirty="0">
                <a:solidFill>
                  <a:schemeClr val="accent6">
                    <a:lumMod val="50000"/>
                  </a:schemeClr>
                </a:solidFill>
              </a:rPr>
              <a:t>Exploratory Data Analysis results </a:t>
            </a:r>
          </a:p>
          <a:p>
            <a:pPr>
              <a:lnSpc>
                <a:spcPct val="100000"/>
              </a:lnSpc>
              <a:spcBef>
                <a:spcPts val="1400"/>
              </a:spcBef>
            </a:pPr>
            <a:r>
              <a:rPr lang="en-US" sz="1600" b="1" dirty="0">
                <a:solidFill>
                  <a:schemeClr val="accent6">
                    <a:lumMod val="50000"/>
                  </a:schemeClr>
                </a:solidFill>
              </a:rPr>
              <a:t> Interactive analytics demo in screenshots </a:t>
            </a:r>
          </a:p>
          <a:p>
            <a:pPr>
              <a:lnSpc>
                <a:spcPct val="100000"/>
              </a:lnSpc>
              <a:spcBef>
                <a:spcPts val="1400"/>
              </a:spcBef>
            </a:pPr>
            <a:r>
              <a:rPr lang="en-US" sz="1600" b="1" dirty="0">
                <a:solidFill>
                  <a:schemeClr val="accent6">
                    <a:lumMod val="50000"/>
                  </a:schemeClr>
                </a:solidFill>
              </a:rPr>
              <a:t> Predictive analysis results </a:t>
            </a:r>
            <a:endParaRPr lang="en-US" sz="2200" b="1" dirty="0">
              <a:solidFill>
                <a:schemeClr val="accent6">
                  <a:lumMod val="50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50000"/>
                  </a:schemeClr>
                </a:solidFill>
                <a:latin typeface="Abadi"/>
              </a:rPr>
              <a:t>Executive</a:t>
            </a:r>
            <a:r>
              <a:rPr lang="en-US" dirty="0">
                <a:solidFill>
                  <a:srgbClr val="0B49CB"/>
                </a:solidFill>
                <a:latin typeface="Abadi"/>
              </a:rPr>
              <a:t> </a:t>
            </a:r>
            <a:r>
              <a:rPr lang="en-US" dirty="0">
                <a:solidFill>
                  <a:schemeClr val="accent6">
                    <a:lumMod val="50000"/>
                  </a:schemeClr>
                </a:solidFill>
                <a:latin typeface="Abadi"/>
              </a:rPr>
              <a:t>Summary</a:t>
            </a:r>
            <a:endParaRPr lang="en-US" dirty="0">
              <a:solidFill>
                <a:schemeClr val="accent6">
                  <a:lumMod val="5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Total Number of Successful and Failure Mission Outcomes</a:t>
            </a:r>
          </a:p>
        </p:txBody>
      </p:sp>
      <p:pic>
        <p:nvPicPr>
          <p:cNvPr id="18" name="Picture 17">
            <a:extLst>
              <a:ext uri="{FF2B5EF4-FFF2-40B4-BE49-F238E27FC236}">
                <a16:creationId xmlns:a16="http://schemas.microsoft.com/office/drawing/2014/main" id="{14DF21C3-CC1F-B956-8488-00FD13681424}"/>
              </a:ext>
            </a:extLst>
          </p:cNvPr>
          <p:cNvPicPr>
            <a:picLocks noChangeAspect="1"/>
          </p:cNvPicPr>
          <p:nvPr/>
        </p:nvPicPr>
        <p:blipFill>
          <a:blip r:embed="rId3"/>
          <a:stretch>
            <a:fillRect/>
          </a:stretch>
        </p:blipFill>
        <p:spPr>
          <a:xfrm>
            <a:off x="-34427514" y="-6152677"/>
            <a:ext cx="62322568" cy="1752477"/>
          </a:xfrm>
          <a:prstGeom prst="rect">
            <a:avLst/>
          </a:prstGeom>
        </p:spPr>
      </p:pic>
      <p:pic>
        <p:nvPicPr>
          <p:cNvPr id="22" name="Picture 21">
            <a:extLst>
              <a:ext uri="{FF2B5EF4-FFF2-40B4-BE49-F238E27FC236}">
                <a16:creationId xmlns:a16="http://schemas.microsoft.com/office/drawing/2014/main" id="{5B942634-5652-41E3-F6B4-3B1BF2A4AE8A}"/>
              </a:ext>
            </a:extLst>
          </p:cNvPr>
          <p:cNvPicPr>
            <a:picLocks noChangeAspect="1"/>
          </p:cNvPicPr>
          <p:nvPr/>
        </p:nvPicPr>
        <p:blipFill>
          <a:blip r:embed="rId4"/>
          <a:stretch>
            <a:fillRect/>
          </a:stretch>
        </p:blipFill>
        <p:spPr>
          <a:xfrm>
            <a:off x="5555878" y="3876790"/>
            <a:ext cx="1371791" cy="1026513"/>
          </a:xfrm>
          <a:prstGeom prst="rect">
            <a:avLst/>
          </a:prstGeom>
        </p:spPr>
      </p:pic>
      <p:pic>
        <p:nvPicPr>
          <p:cNvPr id="24" name="Picture 23">
            <a:extLst>
              <a:ext uri="{FF2B5EF4-FFF2-40B4-BE49-F238E27FC236}">
                <a16:creationId xmlns:a16="http://schemas.microsoft.com/office/drawing/2014/main" id="{B73879BF-8C69-32BE-BB88-EEAA99EFFA91}"/>
              </a:ext>
            </a:extLst>
          </p:cNvPr>
          <p:cNvPicPr>
            <a:picLocks noChangeAspect="1"/>
          </p:cNvPicPr>
          <p:nvPr/>
        </p:nvPicPr>
        <p:blipFill>
          <a:blip r:embed="rId5"/>
          <a:stretch>
            <a:fillRect/>
          </a:stretch>
        </p:blipFill>
        <p:spPr>
          <a:xfrm>
            <a:off x="2347389" y="1643271"/>
            <a:ext cx="6125430" cy="8011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Boosters Carried Maximum Payload</a:t>
            </a:r>
          </a:p>
        </p:txBody>
      </p:sp>
      <p:pic>
        <p:nvPicPr>
          <p:cNvPr id="2" name="Picture 1">
            <a:extLst>
              <a:ext uri="{FF2B5EF4-FFF2-40B4-BE49-F238E27FC236}">
                <a16:creationId xmlns:a16="http://schemas.microsoft.com/office/drawing/2014/main" id="{605F23C9-3DA1-EB65-0A68-BB34BC7AE902}"/>
              </a:ext>
            </a:extLst>
          </p:cNvPr>
          <p:cNvPicPr>
            <a:picLocks noChangeAspect="1"/>
          </p:cNvPicPr>
          <p:nvPr/>
        </p:nvPicPr>
        <p:blipFill>
          <a:blip r:embed="rId3"/>
          <a:stretch>
            <a:fillRect/>
          </a:stretch>
        </p:blipFill>
        <p:spPr>
          <a:xfrm>
            <a:off x="8143719" y="1397309"/>
            <a:ext cx="2229161" cy="5029902"/>
          </a:xfrm>
          <a:prstGeom prst="rect">
            <a:avLst/>
          </a:prstGeom>
        </p:spPr>
      </p:pic>
      <p:pic>
        <p:nvPicPr>
          <p:cNvPr id="8" name="Picture 7">
            <a:extLst>
              <a:ext uri="{FF2B5EF4-FFF2-40B4-BE49-F238E27FC236}">
                <a16:creationId xmlns:a16="http://schemas.microsoft.com/office/drawing/2014/main" id="{0B5B98D7-D4D1-3F65-C030-55ED931E2947}"/>
              </a:ext>
            </a:extLst>
          </p:cNvPr>
          <p:cNvPicPr>
            <a:picLocks noChangeAspect="1"/>
          </p:cNvPicPr>
          <p:nvPr/>
        </p:nvPicPr>
        <p:blipFill>
          <a:blip r:embed="rId4"/>
          <a:stretch>
            <a:fillRect/>
          </a:stretch>
        </p:blipFill>
        <p:spPr>
          <a:xfrm>
            <a:off x="1314524" y="1959080"/>
            <a:ext cx="6163535" cy="13175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2015 Launch Records</a:t>
            </a:r>
          </a:p>
        </p:txBody>
      </p:sp>
      <p:pic>
        <p:nvPicPr>
          <p:cNvPr id="2" name="Picture 1">
            <a:extLst>
              <a:ext uri="{FF2B5EF4-FFF2-40B4-BE49-F238E27FC236}">
                <a16:creationId xmlns:a16="http://schemas.microsoft.com/office/drawing/2014/main" id="{DE9316CD-5802-61C2-EA6A-8A7791AA4172}"/>
              </a:ext>
            </a:extLst>
          </p:cNvPr>
          <p:cNvPicPr>
            <a:picLocks noChangeAspect="1"/>
          </p:cNvPicPr>
          <p:nvPr/>
        </p:nvPicPr>
        <p:blipFill>
          <a:blip r:embed="rId3"/>
          <a:stretch>
            <a:fillRect/>
          </a:stretch>
        </p:blipFill>
        <p:spPr>
          <a:xfrm>
            <a:off x="5011342" y="3429000"/>
            <a:ext cx="4802332" cy="1498600"/>
          </a:xfrm>
          <a:prstGeom prst="rect">
            <a:avLst/>
          </a:prstGeom>
        </p:spPr>
      </p:pic>
      <p:pic>
        <p:nvPicPr>
          <p:cNvPr id="6" name="Picture 5">
            <a:extLst>
              <a:ext uri="{FF2B5EF4-FFF2-40B4-BE49-F238E27FC236}">
                <a16:creationId xmlns:a16="http://schemas.microsoft.com/office/drawing/2014/main" id="{4580355D-A1D3-10A1-31CB-DBDEA0F2806E}"/>
              </a:ext>
            </a:extLst>
          </p:cNvPr>
          <p:cNvPicPr>
            <a:picLocks noChangeAspect="1"/>
          </p:cNvPicPr>
          <p:nvPr/>
        </p:nvPicPr>
        <p:blipFill>
          <a:blip r:embed="rId4"/>
          <a:stretch>
            <a:fillRect/>
          </a:stretch>
        </p:blipFill>
        <p:spPr>
          <a:xfrm>
            <a:off x="2029601" y="1669173"/>
            <a:ext cx="5963482" cy="8383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Rank Landing Outcomes Between 2010-06-04 and 2017-03-20</a:t>
            </a:r>
          </a:p>
        </p:txBody>
      </p:sp>
      <p:pic>
        <p:nvPicPr>
          <p:cNvPr id="12" name="Picture 11">
            <a:extLst>
              <a:ext uri="{FF2B5EF4-FFF2-40B4-BE49-F238E27FC236}">
                <a16:creationId xmlns:a16="http://schemas.microsoft.com/office/drawing/2014/main" id="{23A83C22-4AD3-5E52-857A-0EA96F10B268}"/>
              </a:ext>
            </a:extLst>
          </p:cNvPr>
          <p:cNvPicPr>
            <a:picLocks noChangeAspect="1"/>
          </p:cNvPicPr>
          <p:nvPr/>
        </p:nvPicPr>
        <p:blipFill>
          <a:blip r:embed="rId3"/>
          <a:stretch>
            <a:fillRect/>
          </a:stretch>
        </p:blipFill>
        <p:spPr>
          <a:xfrm>
            <a:off x="1743248" y="1505736"/>
            <a:ext cx="6344535" cy="1561092"/>
          </a:xfrm>
          <a:prstGeom prst="rect">
            <a:avLst/>
          </a:prstGeom>
        </p:spPr>
      </p:pic>
      <p:pic>
        <p:nvPicPr>
          <p:cNvPr id="14" name="Picture 13">
            <a:extLst>
              <a:ext uri="{FF2B5EF4-FFF2-40B4-BE49-F238E27FC236}">
                <a16:creationId xmlns:a16="http://schemas.microsoft.com/office/drawing/2014/main" id="{0D235FE0-A8D0-73FD-5DF4-F86A379D270B}"/>
              </a:ext>
            </a:extLst>
          </p:cNvPr>
          <p:cNvPicPr>
            <a:picLocks noChangeAspect="1"/>
          </p:cNvPicPr>
          <p:nvPr/>
        </p:nvPicPr>
        <p:blipFill>
          <a:blip r:embed="rId4"/>
          <a:stretch>
            <a:fillRect/>
          </a:stretch>
        </p:blipFill>
        <p:spPr>
          <a:xfrm>
            <a:off x="7085578" y="3484866"/>
            <a:ext cx="3000794" cy="9812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&lt;Folium Map Screenshot 1&gt;</a:t>
            </a:r>
          </a:p>
        </p:txBody>
      </p:sp>
      <p:pic>
        <p:nvPicPr>
          <p:cNvPr id="6" name="Picture 5">
            <a:extLst>
              <a:ext uri="{FF2B5EF4-FFF2-40B4-BE49-F238E27FC236}">
                <a16:creationId xmlns:a16="http://schemas.microsoft.com/office/drawing/2014/main" id="{5FCC65EE-A9A4-5500-146F-7523043EE19C}"/>
              </a:ext>
            </a:extLst>
          </p:cNvPr>
          <p:cNvPicPr>
            <a:picLocks noChangeAspect="1"/>
          </p:cNvPicPr>
          <p:nvPr/>
        </p:nvPicPr>
        <p:blipFill>
          <a:blip r:embed="rId3"/>
          <a:stretch>
            <a:fillRect/>
          </a:stretch>
        </p:blipFill>
        <p:spPr>
          <a:xfrm>
            <a:off x="152416" y="1087701"/>
            <a:ext cx="10878412" cy="47924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&lt;Folium Map Screenshot 2&gt;</a:t>
            </a:r>
          </a:p>
        </p:txBody>
      </p:sp>
      <p:pic>
        <p:nvPicPr>
          <p:cNvPr id="2" name="Content Placeholder 3">
            <a:extLst>
              <a:ext uri="{FF2B5EF4-FFF2-40B4-BE49-F238E27FC236}">
                <a16:creationId xmlns:a16="http://schemas.microsoft.com/office/drawing/2014/main" id="{B92E5EEF-7F1D-8B81-B373-D632847A4B3B}"/>
              </a:ext>
            </a:extLst>
          </p:cNvPr>
          <p:cNvPicPr>
            <a:picLocks noGrp="1" noChangeAspect="1"/>
          </p:cNvPicPr>
          <p:nvPr>
            <p:ph idx="4294967295"/>
          </p:nvPr>
        </p:nvPicPr>
        <p:blipFill>
          <a:blip r:embed="rId3"/>
          <a:stretch>
            <a:fillRect/>
          </a:stretch>
        </p:blipFill>
        <p:spPr>
          <a:xfrm>
            <a:off x="2540426" y="1825625"/>
            <a:ext cx="6204685"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50000"/>
                  </a:schemeClr>
                </a:solidFill>
                <a:latin typeface="Abadi"/>
              </a:rPr>
              <a:t>&lt;Folium Map Screenshot 3&gt;</a:t>
            </a:r>
          </a:p>
        </p:txBody>
      </p:sp>
      <p:pic>
        <p:nvPicPr>
          <p:cNvPr id="2" name="Picture 1">
            <a:extLst>
              <a:ext uri="{FF2B5EF4-FFF2-40B4-BE49-F238E27FC236}">
                <a16:creationId xmlns:a16="http://schemas.microsoft.com/office/drawing/2014/main" id="{2C95A00C-3C88-D61F-2DEE-EA198338224A}"/>
              </a:ext>
            </a:extLst>
          </p:cNvPr>
          <p:cNvPicPr>
            <a:picLocks noChangeAspect="1"/>
          </p:cNvPicPr>
          <p:nvPr/>
        </p:nvPicPr>
        <p:blipFill>
          <a:blip r:embed="rId3"/>
          <a:stretch>
            <a:fillRect/>
          </a:stretch>
        </p:blipFill>
        <p:spPr>
          <a:xfrm>
            <a:off x="151239" y="1771777"/>
            <a:ext cx="11642371" cy="42537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&lt;Dashboard Screenshot 1&gt;</a:t>
            </a:r>
          </a:p>
        </p:txBody>
      </p:sp>
      <p:pic>
        <p:nvPicPr>
          <p:cNvPr id="7" name="Picture 6">
            <a:extLst>
              <a:ext uri="{FF2B5EF4-FFF2-40B4-BE49-F238E27FC236}">
                <a16:creationId xmlns:a16="http://schemas.microsoft.com/office/drawing/2014/main" id="{EF8B2BF1-ED2D-BF12-59D3-CCB0CFE20D67}"/>
              </a:ext>
            </a:extLst>
          </p:cNvPr>
          <p:cNvPicPr>
            <a:picLocks noChangeAspect="1"/>
          </p:cNvPicPr>
          <p:nvPr/>
        </p:nvPicPr>
        <p:blipFill>
          <a:blip r:embed="rId3"/>
          <a:stretch>
            <a:fillRect/>
          </a:stretch>
        </p:blipFill>
        <p:spPr>
          <a:xfrm>
            <a:off x="1998163" y="1961945"/>
            <a:ext cx="7154273" cy="29341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50000"/>
                  </a:schemeClr>
                </a:solidFill>
                <a:latin typeface="Abadi"/>
              </a:rPr>
              <a:t>Introduction</a:t>
            </a:r>
            <a:endParaRPr lang="en-US" dirty="0">
              <a:solidFill>
                <a:schemeClr val="accent6">
                  <a:lumMod val="50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4800"/>
            <a:ext cx="8315932" cy="4584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6">
                    <a:lumMod val="50000"/>
                  </a:schemeClr>
                </a:solidFill>
                <a:latin typeface="Abadi" panose="020B0604020104020204" pitchFamily="34" charset="0"/>
              </a:rPr>
              <a:t>Project background and context</a:t>
            </a:r>
          </a:p>
          <a:p>
            <a:pPr>
              <a:spcBef>
                <a:spcPts val="1400"/>
              </a:spcBef>
            </a:pPr>
            <a:r>
              <a:rPr lang="en-US" sz="1600" b="1" dirty="0">
                <a:solidFill>
                  <a:schemeClr val="accent6">
                    <a:lumMod val="50000"/>
                  </a:schemeClr>
                </a:solidFill>
              </a:rPr>
              <a:t>SpaceX is the most successful company of the commercial space age we can determine the cost of a launch. Based on public information and machine learning models, we are going to predict if SpaceX will reuse the first stage.</a:t>
            </a:r>
          </a:p>
          <a:p>
            <a:pPr>
              <a:spcBef>
                <a:spcPts val="1400"/>
              </a:spcBef>
            </a:pPr>
            <a:endParaRPr lang="en-US" sz="2200" b="1" dirty="0">
              <a:solidFill>
                <a:schemeClr val="accent6">
                  <a:lumMod val="50000"/>
                </a:schemeClr>
              </a:solidFill>
              <a:latin typeface="Abadi" panose="020B0604020104020204" pitchFamily="34" charset="0"/>
            </a:endParaRPr>
          </a:p>
          <a:p>
            <a:pPr marL="0" indent="0">
              <a:spcBef>
                <a:spcPts val="1400"/>
              </a:spcBef>
              <a:buNone/>
            </a:pPr>
            <a:r>
              <a:rPr lang="en-US" sz="2200" b="1" dirty="0">
                <a:solidFill>
                  <a:schemeClr val="accent6">
                    <a:lumMod val="50000"/>
                  </a:schemeClr>
                </a:solidFill>
                <a:latin typeface="Abadi" panose="020B0604020104020204" pitchFamily="34" charset="0"/>
              </a:rPr>
              <a:t>Problems you want to find answers</a:t>
            </a:r>
          </a:p>
          <a:p>
            <a:pPr>
              <a:spcBef>
                <a:spcPts val="1400"/>
              </a:spcBef>
            </a:pPr>
            <a:r>
              <a:rPr lang="en-US" sz="1600" b="1" dirty="0">
                <a:solidFill>
                  <a:schemeClr val="accent6">
                    <a:lumMod val="50000"/>
                  </a:schemeClr>
                </a:solidFill>
              </a:rPr>
              <a:t>How do variables such as payload mass, launch site, number of flights, and orbits affect the success of the first stage landing?</a:t>
            </a:r>
          </a:p>
          <a:p>
            <a:pPr>
              <a:spcBef>
                <a:spcPts val="1400"/>
              </a:spcBef>
            </a:pPr>
            <a:r>
              <a:rPr lang="en-US" sz="1600" b="1" dirty="0">
                <a:solidFill>
                  <a:schemeClr val="accent6">
                    <a:lumMod val="50000"/>
                  </a:schemeClr>
                </a:solidFill>
              </a:rPr>
              <a:t>  Does the rate of successful landings increase over the years? –</a:t>
            </a:r>
          </a:p>
          <a:p>
            <a:pPr>
              <a:spcBef>
                <a:spcPts val="1400"/>
              </a:spcBef>
            </a:pPr>
            <a:r>
              <a:rPr lang="en-US" sz="1600" b="1" dirty="0">
                <a:solidFill>
                  <a:schemeClr val="accent6">
                    <a:lumMod val="50000"/>
                  </a:schemeClr>
                </a:solidFill>
              </a:rPr>
              <a:t> What is the best algorithm that can be used for binary classification in this case?</a:t>
            </a:r>
            <a:endParaRPr lang="en-US" sz="2200" b="1" dirty="0">
              <a:solidFill>
                <a:schemeClr val="accent6">
                  <a:lumMod val="50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&lt;Dashboard Screenshot 2&gt;</a:t>
            </a:r>
          </a:p>
        </p:txBody>
      </p:sp>
      <p:pic>
        <p:nvPicPr>
          <p:cNvPr id="2" name="Picture 1">
            <a:extLst>
              <a:ext uri="{FF2B5EF4-FFF2-40B4-BE49-F238E27FC236}">
                <a16:creationId xmlns:a16="http://schemas.microsoft.com/office/drawing/2014/main" id="{97FE00AB-8C9A-4F85-A35D-9F6D09E61631}"/>
              </a:ext>
            </a:extLst>
          </p:cNvPr>
          <p:cNvPicPr>
            <a:picLocks noChangeAspect="1"/>
          </p:cNvPicPr>
          <p:nvPr/>
        </p:nvPicPr>
        <p:blipFill>
          <a:blip r:embed="rId3"/>
          <a:stretch>
            <a:fillRect/>
          </a:stretch>
        </p:blipFill>
        <p:spPr>
          <a:xfrm>
            <a:off x="1218099" y="1671600"/>
            <a:ext cx="6973273" cy="275310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Content Placeholder 1">
            <a:extLst>
              <a:ext uri="{FF2B5EF4-FFF2-40B4-BE49-F238E27FC236}">
                <a16:creationId xmlns:a16="http://schemas.microsoft.com/office/drawing/2014/main" id="{C9C68A22-AD32-1438-0579-8B02D0E80CC6}"/>
              </a:ext>
            </a:extLst>
          </p:cNvPr>
          <p:cNvPicPr>
            <a:picLocks noGrp="1" noChangeAspect="1"/>
          </p:cNvPicPr>
          <p:nvPr>
            <p:ph idx="4294967295"/>
          </p:nvPr>
        </p:nvPicPr>
        <p:blipFill>
          <a:blip r:embed="rId3"/>
          <a:stretch>
            <a:fillRect/>
          </a:stretch>
        </p:blipFill>
        <p:spPr>
          <a:xfrm>
            <a:off x="793727" y="1825625"/>
            <a:ext cx="10366422" cy="43513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942372"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Classification Accuracy</a:t>
            </a:r>
            <a:endParaRPr lang="en-US" b="1" dirty="0">
              <a:solidFill>
                <a:schemeClr val="accent6">
                  <a:lumMod val="50000"/>
                </a:schemeClr>
              </a:solidFill>
            </a:endParaRPr>
          </a:p>
        </p:txBody>
      </p:sp>
      <p:pic>
        <p:nvPicPr>
          <p:cNvPr id="2" name="Picture 1">
            <a:extLst>
              <a:ext uri="{FF2B5EF4-FFF2-40B4-BE49-F238E27FC236}">
                <a16:creationId xmlns:a16="http://schemas.microsoft.com/office/drawing/2014/main" id="{255ECBF5-545C-7F27-CEB5-5EA12C32517D}"/>
              </a:ext>
            </a:extLst>
          </p:cNvPr>
          <p:cNvPicPr>
            <a:picLocks noChangeAspect="1"/>
          </p:cNvPicPr>
          <p:nvPr/>
        </p:nvPicPr>
        <p:blipFill>
          <a:blip r:embed="rId3"/>
          <a:stretch>
            <a:fillRect/>
          </a:stretch>
        </p:blipFill>
        <p:spPr>
          <a:xfrm>
            <a:off x="2665744" y="1759154"/>
            <a:ext cx="4201111" cy="30198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Confusion Matrix</a:t>
            </a:r>
            <a:endParaRPr lang="en-US" b="1" dirty="0">
              <a:solidFill>
                <a:schemeClr val="accent6">
                  <a:lumMod val="50000"/>
                </a:schemeClr>
              </a:solidFill>
            </a:endParaRPr>
          </a:p>
        </p:txBody>
      </p:sp>
      <p:pic>
        <p:nvPicPr>
          <p:cNvPr id="3" name="Picture 2">
            <a:extLst>
              <a:ext uri="{FF2B5EF4-FFF2-40B4-BE49-F238E27FC236}">
                <a16:creationId xmlns:a16="http://schemas.microsoft.com/office/drawing/2014/main" id="{706AA415-0134-1B24-B67A-C8E54B79A182}"/>
              </a:ext>
            </a:extLst>
          </p:cNvPr>
          <p:cNvPicPr>
            <a:picLocks noChangeAspect="1"/>
          </p:cNvPicPr>
          <p:nvPr/>
        </p:nvPicPr>
        <p:blipFill>
          <a:blip r:embed="rId3"/>
          <a:stretch>
            <a:fillRect/>
          </a:stretch>
        </p:blipFill>
        <p:spPr>
          <a:xfrm>
            <a:off x="2093485" y="1310040"/>
            <a:ext cx="6125430" cy="47155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38300"/>
            <a:ext cx="8488289" cy="4013200"/>
          </a:xfrm>
          <a:prstGeom prst="rect">
            <a:avLst/>
          </a:prstGeom>
        </p:spPr>
        <p:txBody>
          <a:bodyPr>
            <a:noAutofit/>
          </a:bodyPr>
          <a:lstStyle/>
          <a:p>
            <a:pPr>
              <a:lnSpc>
                <a:spcPct val="100000"/>
              </a:lnSpc>
              <a:spcBef>
                <a:spcPts val="1400"/>
              </a:spcBef>
            </a:pPr>
            <a:r>
              <a:rPr lang="en-US" sz="2000" b="1" dirty="0">
                <a:solidFill>
                  <a:schemeClr val="accent6">
                    <a:lumMod val="50000"/>
                  </a:schemeClr>
                </a:solidFill>
              </a:rPr>
              <a:t>Decision Tree Model is the best algorithm for this dataset.</a:t>
            </a:r>
          </a:p>
          <a:p>
            <a:pPr>
              <a:lnSpc>
                <a:spcPct val="100000"/>
              </a:lnSpc>
              <a:spcBef>
                <a:spcPts val="1400"/>
              </a:spcBef>
            </a:pPr>
            <a:r>
              <a:rPr lang="en-US" sz="2000" b="1" dirty="0">
                <a:solidFill>
                  <a:schemeClr val="accent6">
                    <a:lumMod val="50000"/>
                  </a:schemeClr>
                </a:solidFill>
              </a:rPr>
              <a:t>Launches with a low payload mass show better results than launches with a larger payload mass. </a:t>
            </a:r>
          </a:p>
          <a:p>
            <a:pPr>
              <a:lnSpc>
                <a:spcPct val="100000"/>
              </a:lnSpc>
              <a:spcBef>
                <a:spcPts val="1400"/>
              </a:spcBef>
            </a:pPr>
            <a:r>
              <a:rPr lang="en-US" sz="2000" b="1" dirty="0">
                <a:solidFill>
                  <a:schemeClr val="accent6">
                    <a:lumMod val="50000"/>
                  </a:schemeClr>
                </a:solidFill>
              </a:rPr>
              <a:t>Most of launch sites are in proximity to the Equator line and all the sites are in very close proximity to the coast. </a:t>
            </a:r>
          </a:p>
          <a:p>
            <a:pPr>
              <a:lnSpc>
                <a:spcPct val="100000"/>
              </a:lnSpc>
              <a:spcBef>
                <a:spcPts val="1400"/>
              </a:spcBef>
            </a:pPr>
            <a:r>
              <a:rPr lang="en-US" sz="2000" b="1" dirty="0">
                <a:solidFill>
                  <a:schemeClr val="accent6">
                    <a:lumMod val="50000"/>
                  </a:schemeClr>
                </a:solidFill>
              </a:rPr>
              <a:t> The success rate of launches increases over the years. </a:t>
            </a:r>
          </a:p>
          <a:p>
            <a:pPr>
              <a:lnSpc>
                <a:spcPct val="100000"/>
              </a:lnSpc>
              <a:spcBef>
                <a:spcPts val="1400"/>
              </a:spcBef>
            </a:pPr>
            <a:r>
              <a:rPr lang="en-US" sz="2000" b="1" dirty="0">
                <a:solidFill>
                  <a:schemeClr val="accent6">
                    <a:lumMod val="50000"/>
                  </a:schemeClr>
                </a:solidFill>
              </a:rPr>
              <a:t> KSC LC-39A has the highest success rate of the launches from all the sites. </a:t>
            </a:r>
          </a:p>
          <a:p>
            <a:pPr>
              <a:lnSpc>
                <a:spcPct val="100000"/>
              </a:lnSpc>
              <a:spcBef>
                <a:spcPts val="1400"/>
              </a:spcBef>
            </a:pPr>
            <a:r>
              <a:rPr lang="en-US" sz="2000" b="1" dirty="0">
                <a:solidFill>
                  <a:schemeClr val="accent6">
                    <a:lumMod val="50000"/>
                  </a:schemeClr>
                </a:solidFill>
              </a:rPr>
              <a:t> Orbits ES-L1, GEO, HEO and SSO have 100% success rate</a:t>
            </a:r>
            <a:endParaRPr lang="en-US" sz="2000" b="1" dirty="0">
              <a:solidFill>
                <a:schemeClr val="accent6">
                  <a:lumMod val="50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Conclusions</a:t>
            </a:r>
            <a:endParaRPr lang="en-US" b="1" dirty="0">
              <a:solidFill>
                <a:schemeClr val="accent6">
                  <a:lumMod val="5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Appendix</a:t>
            </a:r>
            <a:endParaRPr lang="en-US" b="1" dirty="0">
              <a:solidFill>
                <a:schemeClr val="accent6">
                  <a:lumMod val="50000"/>
                </a:schemeClr>
              </a:solidFill>
            </a:endParaRPr>
          </a:p>
        </p:txBody>
      </p:sp>
      <p:pic>
        <p:nvPicPr>
          <p:cNvPr id="7" name="Picture 6">
            <a:extLst>
              <a:ext uri="{FF2B5EF4-FFF2-40B4-BE49-F238E27FC236}">
                <a16:creationId xmlns:a16="http://schemas.microsoft.com/office/drawing/2014/main" id="{1403869B-F45A-66AB-8A12-B178B6BE065A}"/>
              </a:ext>
            </a:extLst>
          </p:cNvPr>
          <p:cNvPicPr>
            <a:picLocks noChangeAspect="1"/>
          </p:cNvPicPr>
          <p:nvPr/>
        </p:nvPicPr>
        <p:blipFill>
          <a:blip r:embed="rId4"/>
          <a:stretch>
            <a:fillRect/>
          </a:stretch>
        </p:blipFill>
        <p:spPr>
          <a:xfrm>
            <a:off x="566964" y="1256518"/>
            <a:ext cx="9745435" cy="560148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7239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chemeClr val="accent6">
                    <a:lumMod val="50000"/>
                  </a:schemeClr>
                </a:solidFill>
                <a:latin typeface="Abadi"/>
              </a:rPr>
              <a:t>Executive Summary</a:t>
            </a:r>
          </a:p>
          <a:p>
            <a:pPr>
              <a:lnSpc>
                <a:spcPct val="120000"/>
              </a:lnSpc>
              <a:spcBef>
                <a:spcPts val="1400"/>
              </a:spcBef>
            </a:pPr>
            <a:r>
              <a:rPr lang="en-US" sz="8800" b="1" dirty="0">
                <a:solidFill>
                  <a:schemeClr val="accent6">
                    <a:lumMod val="50000"/>
                  </a:schemeClr>
                </a:solidFill>
                <a:latin typeface="Abadi"/>
              </a:rPr>
              <a:t>Data collection methodology:</a:t>
            </a:r>
          </a:p>
          <a:p>
            <a:pPr>
              <a:lnSpc>
                <a:spcPct val="120000"/>
              </a:lnSpc>
              <a:spcBef>
                <a:spcPts val="1400"/>
              </a:spcBef>
            </a:pPr>
            <a:r>
              <a:rPr lang="en-US" sz="6600" b="1" dirty="0">
                <a:solidFill>
                  <a:schemeClr val="accent6">
                    <a:lumMod val="50000"/>
                  </a:schemeClr>
                </a:solidFill>
              </a:rPr>
              <a:t>SpaceX REST API • Web Scrapping from Wikipedia</a:t>
            </a:r>
            <a:endParaRPr lang="en-US" sz="8800" b="1" dirty="0">
              <a:solidFill>
                <a:schemeClr val="accent6">
                  <a:lumMod val="50000"/>
                </a:schemeClr>
              </a:solidFill>
              <a:latin typeface="Abadi"/>
            </a:endParaRPr>
          </a:p>
          <a:p>
            <a:pPr>
              <a:lnSpc>
                <a:spcPct val="120000"/>
              </a:lnSpc>
              <a:spcBef>
                <a:spcPts val="1400"/>
              </a:spcBef>
            </a:pPr>
            <a:r>
              <a:rPr lang="en-US" sz="8800" b="1" dirty="0">
                <a:solidFill>
                  <a:schemeClr val="accent6">
                    <a:lumMod val="50000"/>
                  </a:schemeClr>
                </a:solidFill>
                <a:latin typeface="Abadi"/>
              </a:rPr>
              <a:t>Perform data wrangling</a:t>
            </a:r>
          </a:p>
          <a:p>
            <a:pPr>
              <a:lnSpc>
                <a:spcPct val="120000"/>
              </a:lnSpc>
              <a:spcBef>
                <a:spcPts val="1400"/>
              </a:spcBef>
            </a:pPr>
            <a:r>
              <a:rPr lang="en-US" sz="6600" b="1" dirty="0">
                <a:solidFill>
                  <a:schemeClr val="accent6">
                    <a:lumMod val="50000"/>
                  </a:schemeClr>
                </a:solidFill>
              </a:rPr>
              <a:t>Dropping unnecessary columns • One Hot Encoding for classification models</a:t>
            </a:r>
            <a:endParaRPr lang="en-US" sz="8800" b="1" dirty="0">
              <a:solidFill>
                <a:schemeClr val="accent6">
                  <a:lumMod val="50000"/>
                </a:schemeClr>
              </a:solidFill>
              <a:latin typeface="Abadi"/>
            </a:endParaRPr>
          </a:p>
          <a:p>
            <a:pPr lvl="1">
              <a:lnSpc>
                <a:spcPct val="120000"/>
              </a:lnSpc>
              <a:spcBef>
                <a:spcPts val="1400"/>
              </a:spcBef>
            </a:pPr>
            <a:r>
              <a:rPr lang="en-US" sz="7600" b="1" dirty="0">
                <a:solidFill>
                  <a:schemeClr val="accent6">
                    <a:lumMod val="50000"/>
                  </a:schemeClr>
                </a:solidFill>
                <a:latin typeface="Abadi"/>
              </a:rPr>
              <a:t>Describe how data was processed</a:t>
            </a:r>
          </a:p>
          <a:p>
            <a:pPr>
              <a:lnSpc>
                <a:spcPct val="120000"/>
              </a:lnSpc>
              <a:spcBef>
                <a:spcPts val="1400"/>
              </a:spcBef>
            </a:pPr>
            <a:r>
              <a:rPr lang="en-US" sz="8800" b="1" dirty="0">
                <a:solidFill>
                  <a:schemeClr val="accent6">
                    <a:lumMod val="50000"/>
                  </a:schemeClr>
                </a:solidFill>
                <a:latin typeface="Abadi"/>
              </a:rPr>
              <a:t>Perform exploratory data analysis (EDA) using visualization and SQL</a:t>
            </a:r>
          </a:p>
          <a:p>
            <a:pPr>
              <a:lnSpc>
                <a:spcPct val="120000"/>
              </a:lnSpc>
              <a:spcBef>
                <a:spcPts val="1400"/>
              </a:spcBef>
            </a:pPr>
            <a:r>
              <a:rPr lang="en-US" sz="8800" b="1" dirty="0">
                <a:solidFill>
                  <a:schemeClr val="accent6">
                    <a:lumMod val="50000"/>
                  </a:schemeClr>
                </a:solidFill>
                <a:latin typeface="Abadi"/>
              </a:rPr>
              <a:t>Perform interactive visual analytics using Folium and </a:t>
            </a:r>
            <a:r>
              <a:rPr lang="en-US" sz="8800" b="1" dirty="0" err="1">
                <a:solidFill>
                  <a:schemeClr val="accent6">
                    <a:lumMod val="50000"/>
                  </a:schemeClr>
                </a:solidFill>
                <a:latin typeface="Abadi"/>
              </a:rPr>
              <a:t>Plotly</a:t>
            </a:r>
            <a:r>
              <a:rPr lang="en-US" sz="8800" b="1" dirty="0">
                <a:solidFill>
                  <a:schemeClr val="accent6">
                    <a:lumMod val="50000"/>
                  </a:schemeClr>
                </a:solidFill>
                <a:latin typeface="Abadi"/>
              </a:rPr>
              <a:t> Dash</a:t>
            </a:r>
          </a:p>
          <a:p>
            <a:pPr>
              <a:lnSpc>
                <a:spcPct val="120000"/>
              </a:lnSpc>
              <a:spcBef>
                <a:spcPts val="1400"/>
              </a:spcBef>
            </a:pPr>
            <a:r>
              <a:rPr lang="en-US" sz="8800" b="1" dirty="0">
                <a:solidFill>
                  <a:schemeClr val="accent6">
                    <a:lumMod val="50000"/>
                  </a:schemeClr>
                </a:solidFill>
                <a:latin typeface="Abadi"/>
              </a:rPr>
              <a:t>Perform predictive analysis using classification models</a:t>
            </a:r>
          </a:p>
          <a:p>
            <a:pPr lvl="1">
              <a:lnSpc>
                <a:spcPct val="120000"/>
              </a:lnSpc>
              <a:spcBef>
                <a:spcPts val="1400"/>
              </a:spcBef>
            </a:pPr>
            <a:r>
              <a:rPr lang="en-US" sz="7600" b="1" dirty="0">
                <a:solidFill>
                  <a:schemeClr val="accent6">
                    <a:lumMod val="50000"/>
                  </a:schemeClr>
                </a:solidFill>
                <a:latin typeface="Abadi"/>
              </a:rPr>
              <a:t>How to build, tune, evaluate classification models</a:t>
            </a:r>
          </a:p>
          <a:p>
            <a:pPr>
              <a:lnSpc>
                <a:spcPct val="120000"/>
              </a:lnSpc>
              <a:spcBef>
                <a:spcPts val="1400"/>
              </a:spcBef>
            </a:pPr>
            <a:endParaRPr lang="en-US" sz="8800" b="1" dirty="0">
              <a:solidFill>
                <a:schemeClr val="accent6">
                  <a:lumMod val="50000"/>
                </a:schemeClr>
              </a:solidFill>
              <a:latin typeface="Abadi"/>
            </a:endParaRPr>
          </a:p>
          <a:p>
            <a:pPr>
              <a:lnSpc>
                <a:spcPct val="100000"/>
              </a:lnSpc>
              <a:spcBef>
                <a:spcPts val="1400"/>
              </a:spcBef>
            </a:pPr>
            <a:endParaRPr lang="en-US" sz="2200" b="1" dirty="0">
              <a:solidFill>
                <a:schemeClr val="accent6">
                  <a:lumMod val="50000"/>
                </a:schemeClr>
              </a:solidFill>
              <a:latin typeface="Abadi"/>
            </a:endParaRPr>
          </a:p>
          <a:p>
            <a:pPr>
              <a:lnSpc>
                <a:spcPct val="100000"/>
              </a:lnSpc>
              <a:spcBef>
                <a:spcPts val="1400"/>
              </a:spcBef>
            </a:pPr>
            <a:endParaRPr lang="en-US" sz="2200" b="1" dirty="0">
              <a:solidFill>
                <a:schemeClr val="accent6">
                  <a:lumMod val="50000"/>
                </a:schemeClr>
              </a:solidFill>
              <a:latin typeface="Abadi"/>
            </a:endParaRPr>
          </a:p>
          <a:p>
            <a:pPr>
              <a:lnSpc>
                <a:spcPct val="100000"/>
              </a:lnSpc>
              <a:spcBef>
                <a:spcPts val="1400"/>
              </a:spcBef>
            </a:pPr>
            <a:endParaRPr lang="en-US" sz="2200" b="1" dirty="0">
              <a:solidFill>
                <a:schemeClr val="accent6">
                  <a:lumMod val="50000"/>
                </a:schemeClr>
              </a:solidFill>
              <a:latin typeface="Abadi"/>
            </a:endParaRPr>
          </a:p>
          <a:p>
            <a:pPr>
              <a:lnSpc>
                <a:spcPct val="100000"/>
              </a:lnSpc>
              <a:spcBef>
                <a:spcPts val="1400"/>
              </a:spcBef>
            </a:pPr>
            <a:endParaRPr lang="en-US" sz="2200" b="1" dirty="0">
              <a:solidFill>
                <a:schemeClr val="accent6">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Methodology</a:t>
            </a:r>
            <a:endParaRPr lang="en-US" b="1" dirty="0">
              <a:solidFill>
                <a:schemeClr val="accent6">
                  <a:lumMod val="50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5660" y="1498600"/>
            <a:ext cx="10687961" cy="5094705"/>
          </a:xfrm>
          <a:prstGeom prst="rect">
            <a:avLst/>
          </a:prstGeom>
        </p:spPr>
        <p:txBody>
          <a:bodyPr/>
          <a:lstStyle/>
          <a:p>
            <a:pPr marL="0" indent="0">
              <a:buNone/>
            </a:pPr>
            <a:r>
              <a:rPr lang="en-US" b="1" dirty="0">
                <a:solidFill>
                  <a:schemeClr val="accent6">
                    <a:lumMod val="50000"/>
                  </a:schemeClr>
                </a:solidFill>
              </a:rPr>
              <a:t>Datasets are collected from Rest SpaceX API and </a:t>
            </a:r>
            <a:r>
              <a:rPr lang="en-US" b="1" dirty="0" err="1">
                <a:solidFill>
                  <a:schemeClr val="accent6">
                    <a:lumMod val="50000"/>
                  </a:schemeClr>
                </a:solidFill>
              </a:rPr>
              <a:t>webscrapping</a:t>
            </a:r>
            <a:r>
              <a:rPr lang="en-US" b="1" dirty="0">
                <a:solidFill>
                  <a:schemeClr val="accent6">
                    <a:lumMod val="50000"/>
                  </a:schemeClr>
                </a:solidFill>
              </a:rPr>
              <a:t> Wikipedia </a:t>
            </a:r>
          </a:p>
          <a:p>
            <a:pPr marL="0" indent="0">
              <a:buNone/>
            </a:pPr>
            <a:r>
              <a:rPr lang="en-US" b="1" dirty="0">
                <a:solidFill>
                  <a:schemeClr val="accent6">
                    <a:lumMod val="50000"/>
                  </a:schemeClr>
                </a:solidFill>
              </a:rPr>
              <a:t>• The information obtained by the API are rocket, launches, payload information.</a:t>
            </a:r>
          </a:p>
          <a:p>
            <a:pPr marL="0" indent="0">
              <a:buNone/>
            </a:pPr>
            <a:r>
              <a:rPr lang="en-US" b="1" dirty="0">
                <a:solidFill>
                  <a:schemeClr val="accent6">
                    <a:lumMod val="50000"/>
                  </a:schemeClr>
                </a:solidFill>
              </a:rPr>
              <a:t> • The Space X REST API URL is api.spacexdata.com/v4/ </a:t>
            </a:r>
          </a:p>
          <a:p>
            <a:pPr marL="0" indent="0">
              <a:buNone/>
            </a:pPr>
            <a:r>
              <a:rPr lang="en-US" b="1" dirty="0">
                <a:solidFill>
                  <a:schemeClr val="accent6">
                    <a:lumMod val="50000"/>
                  </a:schemeClr>
                </a:solidFill>
              </a:rPr>
              <a:t>• The information obtained by the </a:t>
            </a:r>
            <a:r>
              <a:rPr lang="en-US" b="1" dirty="0" err="1">
                <a:solidFill>
                  <a:schemeClr val="accent6">
                    <a:lumMod val="50000"/>
                  </a:schemeClr>
                </a:solidFill>
              </a:rPr>
              <a:t>webscrapping</a:t>
            </a:r>
            <a:r>
              <a:rPr lang="en-US" b="1" dirty="0">
                <a:solidFill>
                  <a:schemeClr val="accent6">
                    <a:lumMod val="50000"/>
                  </a:schemeClr>
                </a:solidFill>
              </a:rPr>
              <a:t> of Wikipedia are launches, landing, payload information.</a:t>
            </a:r>
          </a:p>
          <a:p>
            <a:pPr marL="0" indent="0">
              <a:buNone/>
            </a:pPr>
            <a:r>
              <a:rPr lang="en-US" b="1" dirty="0">
                <a:solidFill>
                  <a:schemeClr val="accent6">
                    <a:lumMod val="50000"/>
                  </a:schemeClr>
                </a:solidFill>
              </a:rPr>
              <a:t> • URL is </a:t>
            </a:r>
            <a:r>
              <a:rPr lang="en-US" dirty="0">
                <a:solidFill>
                  <a:schemeClr val="accent6">
                    <a:lumMod val="50000"/>
                  </a:schemeClr>
                </a:solidFill>
                <a:hlinkClick r:id="rId3">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dirty="0">
              <a:solidFill>
                <a:schemeClr val="accent6">
                  <a:lumMod val="50000"/>
                </a:schemeClr>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Data</a:t>
            </a:r>
            <a:r>
              <a:rPr lang="en-US" b="1" dirty="0">
                <a:solidFill>
                  <a:srgbClr val="0B49CB"/>
                </a:solidFill>
                <a:latin typeface="Abadi"/>
              </a:rPr>
              <a:t> </a:t>
            </a:r>
            <a:r>
              <a:rPr lang="en-US" b="1" dirty="0">
                <a:solidFill>
                  <a:schemeClr val="accent6">
                    <a:lumMod val="50000"/>
                  </a:schemeClr>
                </a:solidFill>
                <a:latin typeface="Abadi"/>
              </a:rPr>
              <a:t>Collection</a:t>
            </a:r>
            <a:endParaRPr lang="en-US" b="1" dirty="0">
              <a:solidFill>
                <a:schemeClr val="accent6">
                  <a:lumMod val="5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b="1" dirty="0">
                <a:solidFill>
                  <a:schemeClr val="accent6">
                    <a:lumMod val="50000"/>
                  </a:schemeClr>
                </a:solidFill>
                <a:latin typeface="Abadi"/>
              </a:rPr>
              <a:t>Present your web scraping process using key phrases and flowcharts</a:t>
            </a:r>
          </a:p>
          <a:p>
            <a:pPr>
              <a:lnSpc>
                <a:spcPct val="100000"/>
              </a:lnSpc>
              <a:spcBef>
                <a:spcPts val="1400"/>
              </a:spcBef>
            </a:pPr>
            <a:endParaRPr lang="en-US" sz="2200" b="1" dirty="0">
              <a:solidFill>
                <a:schemeClr val="accent6">
                  <a:lumMod val="50000"/>
                </a:schemeClr>
              </a:solidFill>
              <a:latin typeface="Abadi" panose="020B0604020104020204" pitchFamily="34" charset="0"/>
            </a:endParaRPr>
          </a:p>
          <a:p>
            <a:pPr>
              <a:lnSpc>
                <a:spcPct val="100000"/>
              </a:lnSpc>
              <a:spcBef>
                <a:spcPts val="1400"/>
              </a:spcBef>
            </a:pPr>
            <a:r>
              <a:rPr lang="en-US" sz="2200" b="1" dirty="0">
                <a:solidFill>
                  <a:schemeClr val="accent6">
                    <a:lumMod val="50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3966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Data Collection - Scraping</a:t>
            </a:r>
            <a:endParaRPr lang="en-US" b="1" dirty="0">
              <a:solidFill>
                <a:schemeClr val="accent6">
                  <a:lumMod val="50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67736" y="166629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solidFill>
                <a:schemeClr val="accent6">
                  <a:lumMod val="50000"/>
                </a:schemeClr>
              </a:solidFill>
              <a:latin typeface="Abadi"/>
            </a:endParaRPr>
          </a:p>
          <a:p>
            <a:r>
              <a:rPr lang="en-US" sz="2400" b="1" dirty="0">
                <a:solidFill>
                  <a:schemeClr val="accent6">
                    <a:lumMod val="50000"/>
                  </a:schemeClr>
                </a:solidFill>
              </a:rPr>
              <a:t>Requesting Falcon 9 launch data from Wikipedia</a:t>
            </a:r>
          </a:p>
          <a:p>
            <a:r>
              <a:rPr lang="en-US" sz="2400" b="1" dirty="0">
                <a:solidFill>
                  <a:schemeClr val="accent6">
                    <a:lumMod val="50000"/>
                  </a:schemeClr>
                </a:solidFill>
              </a:rPr>
              <a:t>Creating a </a:t>
            </a:r>
            <a:r>
              <a:rPr lang="en-US" sz="2400" b="1" dirty="0" err="1">
                <a:solidFill>
                  <a:schemeClr val="accent6">
                    <a:lumMod val="50000"/>
                  </a:schemeClr>
                </a:solidFill>
              </a:rPr>
              <a:t>BeautifulSoup</a:t>
            </a:r>
            <a:r>
              <a:rPr lang="en-US" sz="2400" b="1" dirty="0">
                <a:solidFill>
                  <a:schemeClr val="accent6">
                    <a:lumMod val="50000"/>
                  </a:schemeClr>
                </a:solidFill>
              </a:rPr>
              <a:t> object from the HTML response</a:t>
            </a:r>
          </a:p>
          <a:p>
            <a:r>
              <a:rPr lang="en-US" sz="2400" b="1" dirty="0">
                <a:solidFill>
                  <a:schemeClr val="accent6">
                    <a:lumMod val="50000"/>
                  </a:schemeClr>
                </a:solidFill>
              </a:rPr>
              <a:t>Extracting all column names from the HTML table header </a:t>
            </a:r>
          </a:p>
          <a:p>
            <a:r>
              <a:rPr lang="en-US" sz="2400" b="1" dirty="0">
                <a:solidFill>
                  <a:schemeClr val="accent6">
                    <a:lumMod val="50000"/>
                  </a:schemeClr>
                </a:solidFill>
              </a:rPr>
              <a:t>Collecting the data by parsing HTML table</a:t>
            </a:r>
          </a:p>
          <a:p>
            <a:r>
              <a:rPr lang="en-US" sz="2400" b="1" dirty="0">
                <a:solidFill>
                  <a:schemeClr val="accent6">
                    <a:lumMod val="50000"/>
                  </a:schemeClr>
                </a:solidFill>
              </a:rPr>
              <a:t>Constructing data we have obtained into a dictionary</a:t>
            </a:r>
          </a:p>
          <a:p>
            <a:r>
              <a:rPr lang="en-US" sz="2400" b="1" dirty="0">
                <a:solidFill>
                  <a:schemeClr val="accent6">
                    <a:lumMod val="50000"/>
                  </a:schemeClr>
                </a:solidFill>
              </a:rPr>
              <a:t>Creating a </a:t>
            </a:r>
            <a:r>
              <a:rPr lang="en-US" sz="2400" b="1" dirty="0" err="1">
                <a:solidFill>
                  <a:schemeClr val="accent6">
                    <a:lumMod val="50000"/>
                  </a:schemeClr>
                </a:solidFill>
              </a:rPr>
              <a:t>dataframe</a:t>
            </a:r>
            <a:r>
              <a:rPr lang="en-US" sz="2400" b="1" dirty="0">
                <a:solidFill>
                  <a:schemeClr val="accent6">
                    <a:lumMod val="50000"/>
                  </a:schemeClr>
                </a:solidFill>
              </a:rPr>
              <a:t> from the dictionary</a:t>
            </a:r>
          </a:p>
          <a:p>
            <a:r>
              <a:rPr lang="en-US" sz="2400" b="1" dirty="0">
                <a:solidFill>
                  <a:schemeClr val="accent6">
                    <a:lumMod val="50000"/>
                  </a:schemeClr>
                </a:solidFill>
              </a:rPr>
              <a:t>Exporting the data to CSV</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98600"/>
            <a:ext cx="5461000" cy="4928611"/>
          </a:xfrm>
          <a:prstGeom prst="rect">
            <a:avLst/>
          </a:prstGeom>
          <a:ln>
            <a:solidFill>
              <a:srgbClr val="0B49CB"/>
            </a:solidFill>
            <a:prstDash val="dash"/>
          </a:ln>
        </p:spPr>
        <p:txBody>
          <a:bodyPr vert="horz" lIns="91440" tIns="45720" rIns="91440" bIns="45720" rtlCol="0" anchor="t">
            <a:normAutofit fontScale="92500" lnSpcReduction="10000"/>
          </a:bodyPr>
          <a:lstStyle/>
          <a:p>
            <a:pPr marL="0" indent="0">
              <a:buNone/>
            </a:pPr>
            <a:endParaRPr lang="en-US" sz="2200" dirty="0">
              <a:solidFill>
                <a:srgbClr val="1C7DDB"/>
              </a:solidFill>
              <a:latin typeface="Abadi"/>
            </a:endParaRPr>
          </a:p>
          <a:p>
            <a:pPr marL="0" indent="0" algn="ctr">
              <a:buNone/>
            </a:pPr>
            <a:r>
              <a:rPr lang="en-IN" sz="1600" b="1" dirty="0">
                <a:solidFill>
                  <a:schemeClr val="accent6">
                    <a:lumMod val="50000"/>
                  </a:schemeClr>
                </a:solidFill>
              </a:rPr>
              <a:t>Getting Response from Api</a:t>
            </a: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Convert Response to JSON File</a:t>
            </a: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Transform data</a:t>
            </a: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 Create dictionary with data</a:t>
            </a: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Create </a:t>
            </a:r>
            <a:r>
              <a:rPr lang="en-IN" sz="1600" b="1" dirty="0" err="1">
                <a:solidFill>
                  <a:schemeClr val="accent6">
                    <a:lumMod val="50000"/>
                  </a:schemeClr>
                </a:solidFill>
              </a:rPr>
              <a:t>dataframe</a:t>
            </a:r>
            <a:r>
              <a:rPr lang="en-IN" sz="1600" b="1" dirty="0">
                <a:solidFill>
                  <a:schemeClr val="accent6">
                    <a:lumMod val="50000"/>
                  </a:schemeClr>
                </a:solidFill>
              </a:rPr>
              <a:t> </a:t>
            </a:r>
          </a:p>
          <a:p>
            <a:pPr marL="0" indent="0" algn="ctr">
              <a:buNone/>
            </a:pPr>
            <a:endParaRPr lang="en-IN" sz="1600" b="1" dirty="0">
              <a:solidFill>
                <a:schemeClr val="accent6">
                  <a:lumMod val="50000"/>
                </a:schemeClr>
              </a:solidFill>
            </a:endParaRP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Filter </a:t>
            </a:r>
            <a:r>
              <a:rPr lang="en-IN" sz="1600" b="1" dirty="0" err="1">
                <a:solidFill>
                  <a:schemeClr val="accent6">
                    <a:lumMod val="50000"/>
                  </a:schemeClr>
                </a:solidFill>
              </a:rPr>
              <a:t>dataframe</a:t>
            </a:r>
            <a:endParaRPr lang="en-IN" sz="1600" b="1" dirty="0">
              <a:solidFill>
                <a:schemeClr val="accent6">
                  <a:lumMod val="50000"/>
                </a:schemeClr>
              </a:solidFill>
            </a:endParaRPr>
          </a:p>
          <a:p>
            <a:pPr marL="0" indent="0" algn="ctr">
              <a:buNone/>
            </a:pPr>
            <a:endParaRPr lang="en-IN" sz="1600" b="1" dirty="0">
              <a:solidFill>
                <a:schemeClr val="accent6">
                  <a:lumMod val="50000"/>
                </a:schemeClr>
              </a:solidFill>
            </a:endParaRPr>
          </a:p>
          <a:p>
            <a:pPr marL="0" indent="0" algn="ctr">
              <a:buNone/>
            </a:pPr>
            <a:r>
              <a:rPr lang="en-IN" sz="1600" b="1" dirty="0">
                <a:solidFill>
                  <a:schemeClr val="accent6">
                    <a:lumMod val="50000"/>
                  </a:schemeClr>
                </a:solidFill>
              </a:rPr>
              <a:t>Export to file</a:t>
            </a:r>
            <a:endParaRPr lang="en-US" sz="2200" b="1" dirty="0">
              <a:solidFill>
                <a:schemeClr val="accent6">
                  <a:lumMod val="50000"/>
                </a:schemeClr>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6">
                    <a:lumMod val="50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b="1" dirty="0">
              <a:solidFill>
                <a:schemeClr val="accent6">
                  <a:lumMod val="50000"/>
                </a:schemeClr>
              </a:solidFill>
              <a:latin typeface="Abadi"/>
            </a:endParaRPr>
          </a:p>
          <a:p>
            <a:pPr>
              <a:lnSpc>
                <a:spcPct val="100000"/>
              </a:lnSpc>
              <a:spcBef>
                <a:spcPts val="1400"/>
              </a:spcBef>
            </a:pPr>
            <a:r>
              <a:rPr lang="en-US" sz="2200" b="1" dirty="0">
                <a:solidFill>
                  <a:schemeClr val="accent6">
                    <a:lumMod val="50000"/>
                  </a:schemeClr>
                </a:solidFill>
                <a:latin typeface="Abadi" panose="020B0604020104020204" pitchFamily="34" charset="0"/>
              </a:rPr>
              <a:t>Add the GitHub URL of the completed SpaceX API calls notebook (must include completed code cell and outcome cell), 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6">
                    <a:lumMod val="50000"/>
                  </a:schemeClr>
                </a:solidFill>
                <a:latin typeface="Abadi"/>
              </a:rPr>
              <a:t>Data Collection – SpaceX API</a:t>
            </a:r>
          </a:p>
        </p:txBody>
      </p:sp>
      <p:sp>
        <p:nvSpPr>
          <p:cNvPr id="2" name="Arrow: Down 1">
            <a:extLst>
              <a:ext uri="{FF2B5EF4-FFF2-40B4-BE49-F238E27FC236}">
                <a16:creationId xmlns:a16="http://schemas.microsoft.com/office/drawing/2014/main" id="{9061A02B-AE63-632A-27BC-8BB35A4BD061}"/>
              </a:ext>
            </a:extLst>
          </p:cNvPr>
          <p:cNvSpPr/>
          <p:nvPr/>
        </p:nvSpPr>
        <p:spPr>
          <a:xfrm>
            <a:off x="8449628" y="2130371"/>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B52E0008-A34C-2780-C853-4B098F7AC149}"/>
              </a:ext>
            </a:extLst>
          </p:cNvPr>
          <p:cNvSpPr/>
          <p:nvPr/>
        </p:nvSpPr>
        <p:spPr>
          <a:xfrm>
            <a:off x="8398446" y="2784116"/>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A20F30B8-70D1-06E9-EB06-8E6FD8569BE1}"/>
              </a:ext>
            </a:extLst>
          </p:cNvPr>
          <p:cNvSpPr/>
          <p:nvPr/>
        </p:nvSpPr>
        <p:spPr>
          <a:xfrm>
            <a:off x="8388318" y="3486352"/>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38880CD0-77B3-E3D2-E8EB-294588E275DB}"/>
              </a:ext>
            </a:extLst>
          </p:cNvPr>
          <p:cNvSpPr/>
          <p:nvPr/>
        </p:nvSpPr>
        <p:spPr>
          <a:xfrm>
            <a:off x="8449628" y="4099535"/>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4A366877-B15A-C210-FFEB-B8277C99976D}"/>
              </a:ext>
            </a:extLst>
          </p:cNvPr>
          <p:cNvSpPr/>
          <p:nvPr/>
        </p:nvSpPr>
        <p:spPr>
          <a:xfrm>
            <a:off x="8472456" y="4804082"/>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EAF9E8B9-E523-84CA-21DF-DD6600F1ED12}"/>
              </a:ext>
            </a:extLst>
          </p:cNvPr>
          <p:cNvSpPr/>
          <p:nvPr/>
        </p:nvSpPr>
        <p:spPr>
          <a:xfrm>
            <a:off x="8449628" y="5614672"/>
            <a:ext cx="484632" cy="2794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399</TotalTime>
  <Words>1596</Words>
  <Application>Microsoft Office PowerPoint</Application>
  <PresentationFormat>Widescreen</PresentationFormat>
  <Paragraphs>238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Amritha H</cp:lastModifiedBy>
  <cp:revision>201</cp:revision>
  <dcterms:created xsi:type="dcterms:W3CDTF">2021-04-29T18:58:34Z</dcterms:created>
  <dcterms:modified xsi:type="dcterms:W3CDTF">2024-08-28T13:00:58Z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